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59.png" ContentType="image/png"/>
  <Override PartName="/ppt/media/image149.png" ContentType="image/png"/>
  <Override PartName="/ppt/media/image139.png" ContentType="image/png"/>
  <Override PartName="/ppt/media/image129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08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7.png" ContentType="image/png"/>
  <Override PartName="/ppt/media/image89.png" ContentType="image/png"/>
  <Override PartName="/ppt/media/image106.png" ContentType="image/png"/>
  <Override PartName="/ppt/media/image88.png" ContentType="image/png"/>
  <Override PartName="/ppt/media/image103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3.emf" ContentType="image/x-emf"/>
  <Override PartName="/ppt/media/image40.png" ContentType="image/png"/>
  <Override PartName="/ppt/media/image65.png" ContentType="image/png"/>
  <Override PartName="/ppt/media/image20.png" ContentType="image/png"/>
  <Override PartName="/ppt/media/image154.png" ContentType="image/png"/>
  <Override PartName="/ppt/media/image45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158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157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130.png" ContentType="image/png"/>
  <Override PartName="/ppt/media/image21.png" ContentType="image/png"/>
  <Override PartName="/ppt/media/image115.png" ContentType="image/png"/>
  <Override PartName="/ppt/media/image97.png" ContentType="image/png"/>
  <Override PartName="/ppt/media/image9.jpeg" ContentType="image/jpeg"/>
  <Override PartName="/ppt/media/image155.png" ContentType="image/png"/>
  <Override PartName="/ppt/media/image46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56.png" ContentType="image/png"/>
  <Override PartName="/ppt/media/image47.png" ContentType="image/png"/>
  <Override PartName="/ppt/media/image4.jpeg" ContentType="image/jpeg"/>
  <Override PartName="/ppt/media/image123.png" ContentType="image/png"/>
  <Override PartName="/ppt/media/image14.png" ContentType="image/png"/>
  <Override PartName="/ppt/media/image148.png" ContentType="image/png"/>
  <Override PartName="/ppt/media/image39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6.png" ContentType="image/png"/>
  <Override PartName="/ppt/media/image17.png" ContentType="image/png"/>
  <Override PartName="/ppt/media/image1.jpeg" ContentType="image/jpeg"/>
  <Override PartName="/ppt/media/image125.png" ContentType="image/png"/>
  <Override PartName="/ppt/media/image16.png" ContentType="image/png"/>
  <Override PartName="/ppt/media/image121.png" ContentType="image/png"/>
  <Override PartName="/ppt/media/image12.png" ContentType="image/png"/>
  <Override PartName="/ppt/media/image146.png" ContentType="image/png"/>
  <Override PartName="/ppt/media/image37.png" ContentType="image/png"/>
  <Override PartName="/ppt/media/image124.png" ContentType="image/png"/>
  <Override PartName="/ppt/media/image15.png" ContentType="image/png"/>
  <Override PartName="/ppt/media/image150.png" ContentType="image/png"/>
  <Override PartName="/ppt/media/image41.png" ContentType="image/png"/>
  <Override PartName="/ppt/media/image66.png" ContentType="image/png"/>
  <Override PartName="/ppt/media/image151.png" ContentType="image/png"/>
  <Override PartName="/ppt/media/image42.png" ContentType="image/png"/>
  <Override PartName="/ppt/media/image67.png" ContentType="image/png"/>
  <Override PartName="/ppt/media/image152.png" ContentType="image/png"/>
  <Override PartName="/ppt/media/image43.png" ContentType="image/png"/>
  <Override PartName="/ppt/media/image68.png" ContentType="image/png"/>
  <Override PartName="/ppt/media/image153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160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8.emf" ContentType="image/x-emf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2BB7B5F-AE93-43FA-869E-626BCAA0FBE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emf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emf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72000"/>
            <a:ext cx="2047320" cy="106452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0" y="2376000"/>
            <a:ext cx="10080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200" spc="-1" strike="noStrike">
                <a:latin typeface="Arial"/>
              </a:rPr>
              <a:t>A Machine Learning </a:t>
            </a:r>
            <a:r>
              <a:rPr b="1" lang="en-GB" sz="2200" spc="-1" strike="noStrike">
                <a:latin typeface="Arial"/>
              </a:rPr>
              <a:t>Based Parallelization </a:t>
            </a:r>
            <a:r>
              <a:rPr b="1" lang="en-GB" sz="2200" spc="-1" strike="noStrike">
                <a:latin typeface="Arial"/>
              </a:rPr>
              <a:t>Assistant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0" y="2880000"/>
            <a:ext cx="10080000" cy="119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1400" spc="-1" strike="noStrike">
                <a:latin typeface="Arial"/>
                <a:ea typeface="Noto Sans CJK SC"/>
              </a:rPr>
              <a:t>Aleksandr Maramzin, Christos </a:t>
            </a:r>
            <a:r>
              <a:rPr b="0" lang="en-GB" sz="1400" spc="-1" strike="noStrike">
                <a:latin typeface="Arial"/>
                <a:ea typeface="Noto Sans CJK SC"/>
              </a:rPr>
              <a:t>Vasiladiotis, </a:t>
            </a:r>
            <a:r>
              <a:rPr b="0" lang="en-GB" sz="1400" spc="-1" strike="noStrike">
                <a:latin typeface="Arial"/>
              </a:rPr>
              <a:t>Roberto Castañeda </a:t>
            </a:r>
            <a:r>
              <a:rPr b="0" lang="en-GB" sz="1400" spc="-1" strike="noStrike">
                <a:latin typeface="Arial"/>
              </a:rPr>
              <a:t>Lozano,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  <a:ea typeface="Noto Sans CJK SC"/>
              </a:rPr>
              <a:t>Björn Franke, </a:t>
            </a:r>
            <a:r>
              <a:rPr b="0" lang="en-GB" sz="1400" spc="-1" strike="noStrike">
                <a:latin typeface="Arial"/>
              </a:rPr>
              <a:t>Murray Cole</a:t>
            </a:r>
            <a:endParaRPr b="0" lang="en-GB" sz="1400" spc="-1" strike="noStrike">
              <a:latin typeface="Arial"/>
            </a:endParaRPr>
          </a:p>
          <a:p>
            <a:pPr algn="ctr"/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</a:rPr>
              <a:t>The University of Edinburgh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</a:rPr>
              <a:t>United Kingdom</a:t>
            </a:r>
            <a:endParaRPr b="0" lang="en-GB" sz="1400" spc="-1" strike="noStrike">
              <a:latin typeface="Arial"/>
            </a:endParaRPr>
          </a:p>
          <a:p>
            <a:pPr algn="ctr"/>
            <a:endParaRPr b="0" lang="en-GB" sz="1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5028120"/>
            <a:ext cx="10080000" cy="666000"/>
          </a:xfrm>
          <a:prstGeom prst="rect">
            <a:avLst/>
          </a:prstGeom>
          <a:ln>
            <a:noFill/>
          </a:ln>
        </p:spPr>
      </p:pic>
      <p:sp>
        <p:nvSpPr>
          <p:cNvPr id="45" name="TextShape 3"/>
          <p:cNvSpPr txBox="1"/>
          <p:nvPr/>
        </p:nvSpPr>
        <p:spPr>
          <a:xfrm>
            <a:off x="0" y="5184000"/>
            <a:ext cx="1007964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Times New Roman"/>
              </a:rPr>
              <a:t>AI-SEPS 2019 workshop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687680" y="72000"/>
            <a:ext cx="3600000" cy="86580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544000" y="211320"/>
            <a:ext cx="4464000" cy="65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1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2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" name="TextShape 9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" name="TextShape 10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192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4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5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10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TextShape 11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06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8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9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" name="TextShape 9"/>
          <p:cNvSpPr txBox="1"/>
          <p:nvPr/>
        </p:nvSpPr>
        <p:spPr>
          <a:xfrm>
            <a:off x="7200000" y="2583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Profile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17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3" name="CustomShape 10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1"/>
          <p:cNvSpPr/>
          <p:nvPr/>
        </p:nvSpPr>
        <p:spPr>
          <a:xfrm rot="20616600">
            <a:off x="5203800" y="239184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5" name="TextShape 12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" name="TextShape 1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0" y="0"/>
            <a:ext cx="10152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22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3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4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5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8" name="TextShape 9"/>
          <p:cNvSpPr txBox="1"/>
          <p:nvPr/>
        </p:nvSpPr>
        <p:spPr>
          <a:xfrm>
            <a:off x="7200000" y="2583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Profile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17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9" name="CustomShape 10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1"/>
          <p:cNvSpPr/>
          <p:nvPr/>
        </p:nvSpPr>
        <p:spPr>
          <a:xfrm rot="18981000">
            <a:off x="9305280" y="2680920"/>
            <a:ext cx="432000" cy="432000"/>
          </a:xfrm>
          <a:custGeom>
            <a:avLst/>
            <a:gdLst/>
            <a:ahLst/>
            <a:rect l="0" t="0" r="r" b="b"/>
            <a:pathLst>
              <a:path w="1202" h="1203">
                <a:moveTo>
                  <a:pt x="386" y="1"/>
                </a:moveTo>
                <a:lnTo>
                  <a:pt x="812" y="0"/>
                </a:lnTo>
                <a:lnTo>
                  <a:pt x="812" y="387"/>
                </a:lnTo>
                <a:lnTo>
                  <a:pt x="1201" y="387"/>
                </a:lnTo>
                <a:lnTo>
                  <a:pt x="1201" y="813"/>
                </a:lnTo>
                <a:lnTo>
                  <a:pt x="813" y="813"/>
                </a:lnTo>
                <a:lnTo>
                  <a:pt x="813" y="1201"/>
                </a:lnTo>
                <a:lnTo>
                  <a:pt x="387" y="1202"/>
                </a:lnTo>
                <a:lnTo>
                  <a:pt x="387" y="813"/>
                </a:lnTo>
                <a:lnTo>
                  <a:pt x="0" y="814"/>
                </a:lnTo>
                <a:lnTo>
                  <a:pt x="0" y="388"/>
                </a:lnTo>
                <a:lnTo>
                  <a:pt x="387" y="388"/>
                </a:lnTo>
                <a:lnTo>
                  <a:pt x="386" y="1"/>
                </a:lnTo>
              </a:path>
            </a:pathLst>
          </a:custGeom>
          <a:solidFill>
            <a:srgbClr val="77bc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2"/>
          <p:cNvSpPr/>
          <p:nvPr/>
        </p:nvSpPr>
        <p:spPr>
          <a:xfrm rot="20616600">
            <a:off x="5203800" y="239184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2" name="TextShape 13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3" name="TextShape 1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39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0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1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2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5" name="TextShape 9"/>
          <p:cNvSpPr txBox="1"/>
          <p:nvPr/>
        </p:nvSpPr>
        <p:spPr>
          <a:xfrm>
            <a:off x="7200000" y="2583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Profile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17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1"/>
          <p:cNvSpPr/>
          <p:nvPr/>
        </p:nvSpPr>
        <p:spPr>
          <a:xfrm rot="18981000">
            <a:off x="9305280" y="2680920"/>
            <a:ext cx="432000" cy="432000"/>
          </a:xfrm>
          <a:custGeom>
            <a:avLst/>
            <a:gdLst/>
            <a:ahLst/>
            <a:rect l="0" t="0" r="r" b="b"/>
            <a:pathLst>
              <a:path w="1202" h="1203">
                <a:moveTo>
                  <a:pt x="386" y="1"/>
                </a:moveTo>
                <a:lnTo>
                  <a:pt x="812" y="0"/>
                </a:lnTo>
                <a:lnTo>
                  <a:pt x="812" y="387"/>
                </a:lnTo>
                <a:lnTo>
                  <a:pt x="1201" y="387"/>
                </a:lnTo>
                <a:lnTo>
                  <a:pt x="1201" y="813"/>
                </a:lnTo>
                <a:lnTo>
                  <a:pt x="813" y="813"/>
                </a:lnTo>
                <a:lnTo>
                  <a:pt x="813" y="1201"/>
                </a:lnTo>
                <a:lnTo>
                  <a:pt x="387" y="1202"/>
                </a:lnTo>
                <a:lnTo>
                  <a:pt x="387" y="813"/>
                </a:lnTo>
                <a:lnTo>
                  <a:pt x="0" y="814"/>
                </a:lnTo>
                <a:lnTo>
                  <a:pt x="0" y="388"/>
                </a:lnTo>
                <a:lnTo>
                  <a:pt x="387" y="388"/>
                </a:lnTo>
                <a:lnTo>
                  <a:pt x="386" y="1"/>
                </a:lnTo>
              </a:path>
            </a:pathLst>
          </a:custGeom>
          <a:solidFill>
            <a:srgbClr val="77bc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Shape 12"/>
          <p:cNvSpPr txBox="1"/>
          <p:nvPr/>
        </p:nvSpPr>
        <p:spPr>
          <a:xfrm>
            <a:off x="7056000" y="3521160"/>
            <a:ext cx="216000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Assistant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7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 rot="20616600">
            <a:off x="5203800" y="239184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50" name="CustomShape 14"/>
          <p:cNvSpPr/>
          <p:nvPr/>
        </p:nvSpPr>
        <p:spPr>
          <a:xfrm rot="21436200">
            <a:off x="4823640" y="390060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AI-inspired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51" name="TextShape 15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2" name="TextShape 16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58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59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4" name="TextShape 9"/>
          <p:cNvSpPr txBox="1"/>
          <p:nvPr/>
        </p:nvSpPr>
        <p:spPr>
          <a:xfrm>
            <a:off x="7200000" y="2583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Profile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17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1"/>
          <p:cNvSpPr/>
          <p:nvPr/>
        </p:nvSpPr>
        <p:spPr>
          <a:xfrm rot="18981000">
            <a:off x="9305280" y="2680920"/>
            <a:ext cx="432000" cy="432000"/>
          </a:xfrm>
          <a:custGeom>
            <a:avLst/>
            <a:gdLst/>
            <a:ahLst/>
            <a:rect l="0" t="0" r="r" b="b"/>
            <a:pathLst>
              <a:path w="1202" h="1203">
                <a:moveTo>
                  <a:pt x="386" y="1"/>
                </a:moveTo>
                <a:lnTo>
                  <a:pt x="812" y="0"/>
                </a:lnTo>
                <a:lnTo>
                  <a:pt x="812" y="387"/>
                </a:lnTo>
                <a:lnTo>
                  <a:pt x="1201" y="387"/>
                </a:lnTo>
                <a:lnTo>
                  <a:pt x="1201" y="813"/>
                </a:lnTo>
                <a:lnTo>
                  <a:pt x="813" y="813"/>
                </a:lnTo>
                <a:lnTo>
                  <a:pt x="813" y="1201"/>
                </a:lnTo>
                <a:lnTo>
                  <a:pt x="387" y="1202"/>
                </a:lnTo>
                <a:lnTo>
                  <a:pt x="387" y="813"/>
                </a:lnTo>
                <a:lnTo>
                  <a:pt x="0" y="814"/>
                </a:lnTo>
                <a:lnTo>
                  <a:pt x="0" y="388"/>
                </a:lnTo>
                <a:lnTo>
                  <a:pt x="387" y="388"/>
                </a:lnTo>
                <a:lnTo>
                  <a:pt x="386" y="1"/>
                </a:lnTo>
              </a:path>
            </a:pathLst>
          </a:custGeom>
          <a:solidFill>
            <a:srgbClr val="77bc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9288000" y="3746160"/>
            <a:ext cx="576360" cy="430200"/>
          </a:xfrm>
          <a:prstGeom prst="rect">
            <a:avLst/>
          </a:prstGeom>
          <a:ln>
            <a:noFill/>
          </a:ln>
        </p:spPr>
      </p:pic>
      <p:sp>
        <p:nvSpPr>
          <p:cNvPr id="268" name="TextShape 12"/>
          <p:cNvSpPr txBox="1"/>
          <p:nvPr/>
        </p:nvSpPr>
        <p:spPr>
          <a:xfrm>
            <a:off x="7056000" y="3521160"/>
            <a:ext cx="216000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Assistant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7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9" name="CustomShape 13"/>
          <p:cNvSpPr/>
          <p:nvPr/>
        </p:nvSpPr>
        <p:spPr>
          <a:xfrm rot="20616600">
            <a:off x="5203800" y="239184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0" name="CustomShape 14"/>
          <p:cNvSpPr/>
          <p:nvPr/>
        </p:nvSpPr>
        <p:spPr>
          <a:xfrm rot="21436200">
            <a:off x="4823640" y="390060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AI-inspired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1" name="TextShape 15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2" name="TextShape 16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278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79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0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81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4" name="TextShape 9"/>
          <p:cNvSpPr txBox="1"/>
          <p:nvPr/>
        </p:nvSpPr>
        <p:spPr>
          <a:xfrm>
            <a:off x="7200000" y="2583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Profile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17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5" name="CustomShape 10"/>
          <p:cNvSpPr/>
          <p:nvPr/>
        </p:nvSpPr>
        <p:spPr>
          <a:xfrm rot="18981000">
            <a:off x="9305280" y="1600920"/>
            <a:ext cx="432000" cy="432000"/>
          </a:xfrm>
          <a:custGeom>
            <a:avLst/>
            <a:gdLst/>
            <a:ahLst/>
            <a:rect l="0" t="0" r="r" b="b"/>
            <a:pathLst>
              <a:path w="1202" h="1202">
                <a:moveTo>
                  <a:pt x="386" y="0"/>
                </a:moveTo>
                <a:lnTo>
                  <a:pt x="812" y="0"/>
                </a:lnTo>
                <a:lnTo>
                  <a:pt x="812" y="387"/>
                </a:lnTo>
                <a:lnTo>
                  <a:pt x="1201" y="386"/>
                </a:lnTo>
                <a:lnTo>
                  <a:pt x="1201" y="812"/>
                </a:lnTo>
                <a:lnTo>
                  <a:pt x="813" y="812"/>
                </a:lnTo>
                <a:lnTo>
                  <a:pt x="813" y="1201"/>
                </a:lnTo>
                <a:lnTo>
                  <a:pt x="387" y="1201"/>
                </a:lnTo>
                <a:lnTo>
                  <a:pt x="387" y="813"/>
                </a:lnTo>
                <a:lnTo>
                  <a:pt x="0" y="813"/>
                </a:lnTo>
                <a:lnTo>
                  <a:pt x="0" y="387"/>
                </a:lnTo>
                <a:lnTo>
                  <a:pt x="387" y="387"/>
                </a:lnTo>
                <a:lnTo>
                  <a:pt x="386" y="0"/>
                </a:lnTo>
              </a:path>
            </a:pathLst>
          </a:custGeom>
          <a:solidFill>
            <a:srgbClr val="ff38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1"/>
          <p:cNvSpPr/>
          <p:nvPr/>
        </p:nvSpPr>
        <p:spPr>
          <a:xfrm rot="18981000">
            <a:off x="9305280" y="2680920"/>
            <a:ext cx="432000" cy="432000"/>
          </a:xfrm>
          <a:custGeom>
            <a:avLst/>
            <a:gdLst/>
            <a:ahLst/>
            <a:rect l="0" t="0" r="r" b="b"/>
            <a:pathLst>
              <a:path w="1202" h="1203">
                <a:moveTo>
                  <a:pt x="386" y="1"/>
                </a:moveTo>
                <a:lnTo>
                  <a:pt x="812" y="0"/>
                </a:lnTo>
                <a:lnTo>
                  <a:pt x="812" y="387"/>
                </a:lnTo>
                <a:lnTo>
                  <a:pt x="1201" y="387"/>
                </a:lnTo>
                <a:lnTo>
                  <a:pt x="1201" y="813"/>
                </a:lnTo>
                <a:lnTo>
                  <a:pt x="813" y="813"/>
                </a:lnTo>
                <a:lnTo>
                  <a:pt x="813" y="1201"/>
                </a:lnTo>
                <a:lnTo>
                  <a:pt x="387" y="1202"/>
                </a:lnTo>
                <a:lnTo>
                  <a:pt x="387" y="813"/>
                </a:lnTo>
                <a:lnTo>
                  <a:pt x="0" y="814"/>
                </a:lnTo>
                <a:lnTo>
                  <a:pt x="0" y="388"/>
                </a:lnTo>
                <a:lnTo>
                  <a:pt x="387" y="388"/>
                </a:lnTo>
                <a:lnTo>
                  <a:pt x="386" y="1"/>
                </a:lnTo>
              </a:path>
            </a:pathLst>
          </a:custGeom>
          <a:solidFill>
            <a:srgbClr val="77bc6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9288000" y="3746160"/>
            <a:ext cx="576360" cy="430200"/>
          </a:xfrm>
          <a:prstGeom prst="rect">
            <a:avLst/>
          </a:prstGeom>
          <a:ln>
            <a:noFill/>
          </a:ln>
        </p:spPr>
      </p:pic>
      <p:sp>
        <p:nvSpPr>
          <p:cNvPr id="288" name="TextShape 12"/>
          <p:cNvSpPr txBox="1"/>
          <p:nvPr/>
        </p:nvSpPr>
        <p:spPr>
          <a:xfrm>
            <a:off x="7056000" y="3521160"/>
            <a:ext cx="216000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Assistant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12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7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9" name="CustomShape 13"/>
          <p:cNvSpPr/>
          <p:nvPr/>
        </p:nvSpPr>
        <p:spPr>
          <a:xfrm rot="20616600">
            <a:off x="5203800" y="239184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90" name="CustomShape 14"/>
          <p:cNvSpPr/>
          <p:nvPr/>
        </p:nvSpPr>
        <p:spPr>
          <a:xfrm rot="21436200">
            <a:off x="4823640" y="390060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AI-inspired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91" name="TextShape 15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2" name="CustomShape 16"/>
          <p:cNvSpPr/>
          <p:nvPr/>
        </p:nvSpPr>
        <p:spPr>
          <a:xfrm>
            <a:off x="3744000" y="1440000"/>
            <a:ext cx="2088000" cy="576000"/>
          </a:xfrm>
          <a:prstGeom prst="wedgeRectCallout">
            <a:avLst>
              <a:gd name="adj1" fmla="val 40962"/>
              <a:gd name="adj2" fmla="val 97907"/>
            </a:avLst>
          </a:prstGeom>
          <a:solidFill>
            <a:srgbClr val="dee6ef">
              <a:alpha val="50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Final Programmer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Decision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3" name="TextShape 17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480000" y="1512000"/>
            <a:ext cx="648000" cy="6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0" y="2160000"/>
            <a:ext cx="10080000" cy="538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200" spc="-1" strike="noStrike">
                <a:latin typeface="Arial"/>
              </a:rPr>
              <a:t>Proposed Solution</a:t>
            </a:r>
            <a:br/>
            <a:r>
              <a:rPr b="0" i="1" lang="en-GB" sz="1600" spc="-1" strike="noStrike">
                <a:latin typeface="Arial"/>
              </a:rPr>
              <a:t>(ML based software parallelization assistant)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5028120"/>
            <a:ext cx="10080000" cy="666000"/>
          </a:xfrm>
          <a:prstGeom prst="rect">
            <a:avLst/>
          </a:prstGeom>
          <a:ln>
            <a:noFill/>
          </a:ln>
        </p:spPr>
      </p:pic>
      <p:sp>
        <p:nvSpPr>
          <p:cNvPr id="297" name="TextShape 2"/>
          <p:cNvSpPr txBox="1"/>
          <p:nvPr/>
        </p:nvSpPr>
        <p:spPr>
          <a:xfrm>
            <a:off x="0" y="5184000"/>
            <a:ext cx="1007964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Times New Roman"/>
              </a:rPr>
              <a:t>AI-SEPS 2019 workshop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103360" y="3096720"/>
            <a:ext cx="636840" cy="343440"/>
          </a:xfrm>
          <a:prstGeom prst="rect">
            <a:avLst/>
          </a:prstGeom>
          <a:ln w="6480">
            <a:noFill/>
          </a:ln>
        </p:spPr>
      </p:pic>
      <p:pic>
        <p:nvPicPr>
          <p:cNvPr id="29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110480" y="3058560"/>
            <a:ext cx="432360" cy="35784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104000" y="3312720"/>
            <a:ext cx="412920" cy="1472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1927800" y="3049920"/>
            <a:ext cx="173520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302" name="CustomShape 3"/>
          <p:cNvSpPr/>
          <p:nvPr/>
        </p:nvSpPr>
        <p:spPr>
          <a:xfrm>
            <a:off x="4595040" y="3167640"/>
            <a:ext cx="436320" cy="198000"/>
          </a:xfrm>
          <a:custGeom>
            <a:avLst/>
            <a:gdLst/>
            <a:ahLst/>
            <a:rect l="0" t="0" r="r" b="b"/>
            <a:pathLst>
              <a:path w="1214" h="552">
                <a:moveTo>
                  <a:pt x="0" y="120"/>
                </a:moveTo>
                <a:lnTo>
                  <a:pt x="510" y="120"/>
                </a:lnTo>
                <a:lnTo>
                  <a:pt x="510" y="0"/>
                </a:lnTo>
                <a:lnTo>
                  <a:pt x="1213" y="275"/>
                </a:lnTo>
                <a:lnTo>
                  <a:pt x="510" y="551"/>
                </a:lnTo>
                <a:lnTo>
                  <a:pt x="510" y="430"/>
                </a:lnTo>
                <a:lnTo>
                  <a:pt x="0" y="430"/>
                </a:lnTo>
                <a:lnTo>
                  <a:pt x="0" y="120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Shape 4"/>
          <p:cNvSpPr txBox="1"/>
          <p:nvPr/>
        </p:nvSpPr>
        <p:spPr>
          <a:xfrm>
            <a:off x="1944000" y="2759760"/>
            <a:ext cx="1728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Tool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5249160" y="3549600"/>
            <a:ext cx="436680" cy="381600"/>
          </a:xfrm>
          <a:prstGeom prst="rect">
            <a:avLst/>
          </a:prstGeom>
          <a:ln>
            <a:noFill/>
          </a:ln>
        </p:spPr>
      </p:pic>
      <p:sp>
        <p:nvSpPr>
          <p:cNvPr id="305" name="CustomShape 5"/>
          <p:cNvSpPr/>
          <p:nvPr/>
        </p:nvSpPr>
        <p:spPr>
          <a:xfrm>
            <a:off x="5794920" y="3167640"/>
            <a:ext cx="436320" cy="198000"/>
          </a:xfrm>
          <a:custGeom>
            <a:avLst/>
            <a:gdLst/>
            <a:ahLst/>
            <a:rect l="0" t="0" r="r" b="b"/>
            <a:pathLst>
              <a:path w="1214" h="552">
                <a:moveTo>
                  <a:pt x="0" y="120"/>
                </a:moveTo>
                <a:lnTo>
                  <a:pt x="510" y="120"/>
                </a:lnTo>
                <a:lnTo>
                  <a:pt x="510" y="0"/>
                </a:lnTo>
                <a:lnTo>
                  <a:pt x="1213" y="275"/>
                </a:lnTo>
                <a:lnTo>
                  <a:pt x="510" y="551"/>
                </a:lnTo>
                <a:lnTo>
                  <a:pt x="510" y="430"/>
                </a:lnTo>
                <a:lnTo>
                  <a:pt x="0" y="430"/>
                </a:lnTo>
                <a:lnTo>
                  <a:pt x="0" y="120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"/>
          <p:cNvSpPr/>
          <p:nvPr/>
        </p:nvSpPr>
        <p:spPr>
          <a:xfrm>
            <a:off x="5794920" y="3624120"/>
            <a:ext cx="436320" cy="198000"/>
          </a:xfrm>
          <a:custGeom>
            <a:avLst/>
            <a:gdLst/>
            <a:ahLst/>
            <a:rect l="0" t="0" r="r" b="b"/>
            <a:pathLst>
              <a:path w="1214" h="552">
                <a:moveTo>
                  <a:pt x="0" y="120"/>
                </a:moveTo>
                <a:lnTo>
                  <a:pt x="510" y="120"/>
                </a:lnTo>
                <a:lnTo>
                  <a:pt x="510" y="0"/>
                </a:lnTo>
                <a:lnTo>
                  <a:pt x="1213" y="275"/>
                </a:lnTo>
                <a:lnTo>
                  <a:pt x="510" y="551"/>
                </a:lnTo>
                <a:lnTo>
                  <a:pt x="510" y="430"/>
                </a:lnTo>
                <a:lnTo>
                  <a:pt x="0" y="430"/>
                </a:lnTo>
                <a:lnTo>
                  <a:pt x="0" y="120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6285600" y="3203640"/>
            <a:ext cx="873000" cy="563760"/>
          </a:xfrm>
          <a:prstGeom prst="rect">
            <a:avLst/>
          </a:prstGeom>
          <a:ln>
            <a:noFill/>
          </a:ln>
        </p:spPr>
      </p:pic>
      <p:sp>
        <p:nvSpPr>
          <p:cNvPr id="308" name="CustomShape 7"/>
          <p:cNvSpPr/>
          <p:nvPr/>
        </p:nvSpPr>
        <p:spPr>
          <a:xfrm>
            <a:off x="7267680" y="3385800"/>
            <a:ext cx="436320" cy="198000"/>
          </a:xfrm>
          <a:custGeom>
            <a:avLst/>
            <a:gdLst/>
            <a:ahLst/>
            <a:rect l="0" t="0" r="r" b="b"/>
            <a:pathLst>
              <a:path w="1214" h="552">
                <a:moveTo>
                  <a:pt x="0" y="120"/>
                </a:moveTo>
                <a:lnTo>
                  <a:pt x="510" y="120"/>
                </a:lnTo>
                <a:lnTo>
                  <a:pt x="510" y="0"/>
                </a:lnTo>
                <a:lnTo>
                  <a:pt x="1213" y="275"/>
                </a:lnTo>
                <a:lnTo>
                  <a:pt x="510" y="551"/>
                </a:lnTo>
                <a:lnTo>
                  <a:pt x="510" y="430"/>
                </a:lnTo>
                <a:lnTo>
                  <a:pt x="0" y="430"/>
                </a:lnTo>
                <a:lnTo>
                  <a:pt x="0" y="120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" descr=""/>
          <p:cNvPicPr/>
          <p:nvPr/>
        </p:nvPicPr>
        <p:blipFill>
          <a:blip r:embed="rId8">
            <a:alphaModFix amt="50000"/>
          </a:blip>
          <a:stretch/>
        </p:blipFill>
        <p:spPr>
          <a:xfrm>
            <a:off x="7776000" y="3202560"/>
            <a:ext cx="463320" cy="5040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9">
            <a:alphaModFix amt="50000"/>
          </a:blip>
          <a:stretch/>
        </p:blipFill>
        <p:spPr>
          <a:xfrm>
            <a:off x="7798320" y="3202560"/>
            <a:ext cx="283320" cy="283320"/>
          </a:xfrm>
          <a:prstGeom prst="rect">
            <a:avLst/>
          </a:prstGeom>
          <a:ln>
            <a:noFill/>
          </a:ln>
        </p:spPr>
      </p:pic>
      <p:sp>
        <p:nvSpPr>
          <p:cNvPr id="311" name="CustomShape 8"/>
          <p:cNvSpPr/>
          <p:nvPr/>
        </p:nvSpPr>
        <p:spPr>
          <a:xfrm>
            <a:off x="4032000" y="2986560"/>
            <a:ext cx="4248000" cy="10080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TextShape 9"/>
          <p:cNvSpPr txBox="1"/>
          <p:nvPr/>
        </p:nvSpPr>
        <p:spPr>
          <a:xfrm>
            <a:off x="4032000" y="2698560"/>
            <a:ext cx="4248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Methodology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13" name="TextShape 10"/>
          <p:cNvSpPr txBox="1"/>
          <p:nvPr/>
        </p:nvSpPr>
        <p:spPr>
          <a:xfrm>
            <a:off x="3672000" y="3265920"/>
            <a:ext cx="432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2200" spc="-1" strike="noStrike">
                <a:latin typeface="Arial"/>
              </a:rPr>
              <a:t>&amp;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280" y="223092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48000" y="293256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318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648000" y="1944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576000" y="1944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677240" y="2592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 flipH="1">
            <a:off x="1721520" y="2592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323" name="TextShape 4"/>
          <p:cNvSpPr txBox="1"/>
          <p:nvPr/>
        </p:nvSpPr>
        <p:spPr>
          <a:xfrm>
            <a:off x="584280" y="3456000"/>
            <a:ext cx="1368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1415 loops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4" name="TextShape 5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0" y="2376000"/>
            <a:ext cx="10080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200" spc="-1" strike="noStrike">
                <a:latin typeface="Arial"/>
              </a:rPr>
              <a:t>A Machine Learning Based Parallelization Assistant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0" y="2880000"/>
            <a:ext cx="10080000" cy="119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1400" spc="-1" strike="noStrike">
                <a:latin typeface="Arial"/>
                <a:ea typeface="Noto Sans CJK SC"/>
              </a:rPr>
              <a:t>Aleksandr Maramzin, Christos Vasiladiotis, </a:t>
            </a:r>
            <a:r>
              <a:rPr b="0" lang="en-GB" sz="1400" spc="-1" strike="noStrike">
                <a:latin typeface="Arial"/>
              </a:rPr>
              <a:t>Roberto Castañeda Lozano,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  <a:ea typeface="Noto Sans CJK SC"/>
              </a:rPr>
              <a:t>Björn Franke, </a:t>
            </a:r>
            <a:r>
              <a:rPr b="0" lang="en-GB" sz="1400" spc="-1" strike="noStrike">
                <a:latin typeface="Arial"/>
              </a:rPr>
              <a:t>Murray Cole</a:t>
            </a:r>
            <a:endParaRPr b="0" lang="en-GB" sz="1400" spc="-1" strike="noStrike">
              <a:latin typeface="Arial"/>
            </a:endParaRPr>
          </a:p>
          <a:p>
            <a:pPr algn="ctr"/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</a:rPr>
              <a:t>The University of Edinburgh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</a:rPr>
              <a:t>United Kingdom</a:t>
            </a:r>
            <a:endParaRPr b="0" lang="en-GB" sz="1400" spc="-1" strike="noStrike">
              <a:latin typeface="Arial"/>
            </a:endParaRPr>
          </a:p>
          <a:p>
            <a:pPr algn="ctr"/>
            <a:endParaRPr b="0" lang="en-GB" sz="14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5028120"/>
            <a:ext cx="10080000" cy="666000"/>
          </a:xfrm>
          <a:prstGeom prst="rect">
            <a:avLst/>
          </a:prstGeom>
          <a:ln>
            <a:noFill/>
          </a:ln>
        </p:spPr>
      </p:pic>
      <p:sp>
        <p:nvSpPr>
          <p:cNvPr id="51" name="TextShape 3"/>
          <p:cNvSpPr txBox="1"/>
          <p:nvPr/>
        </p:nvSpPr>
        <p:spPr>
          <a:xfrm>
            <a:off x="0" y="5184000"/>
            <a:ext cx="1007964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Times New Roman"/>
              </a:rPr>
              <a:t>AI-SEPS 2019 workshop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1871640" y="3240000"/>
            <a:ext cx="7776360" cy="1152000"/>
          </a:xfrm>
          <a:prstGeom prst="wedgeEllipseCallout">
            <a:avLst>
              <a:gd name="adj1" fmla="val 32370"/>
              <a:gd name="adj2" fmla="val 109824"/>
            </a:avLst>
          </a:prstGeom>
          <a:solidFill>
            <a:srgbClr val="ffffd7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“</a:t>
            </a:r>
            <a:r>
              <a:rPr b="0" lang="en-GB" sz="2800" spc="-1" strike="noStrike">
                <a:latin typeface="Arial"/>
              </a:rPr>
              <a:t>It </a:t>
            </a:r>
            <a:r>
              <a:rPr b="0" lang="en-GB" sz="2800" spc="-1" strike="noStrike">
                <a:latin typeface="Arial"/>
              </a:rPr>
              <a:t>Loo</a:t>
            </a:r>
            <a:r>
              <a:rPr b="0" lang="en-GB" sz="2800" spc="-1" strike="noStrike">
                <a:latin typeface="Arial"/>
              </a:rPr>
              <a:t>ks </a:t>
            </a:r>
            <a:r>
              <a:rPr b="0" lang="en-GB" sz="2800" spc="-1" strike="noStrike">
                <a:latin typeface="Arial"/>
              </a:rPr>
              <a:t>Like </a:t>
            </a:r>
            <a:r>
              <a:rPr b="0" lang="en-GB" sz="2800" spc="-1" strike="noStrike">
                <a:latin typeface="Arial"/>
              </a:rPr>
              <a:t>You’</a:t>
            </a:r>
            <a:r>
              <a:rPr b="0" lang="en-GB" sz="2800" spc="-1" strike="noStrike">
                <a:latin typeface="Arial"/>
              </a:rPr>
              <a:t>re </a:t>
            </a:r>
            <a:r>
              <a:rPr b="0" lang="en-GB" sz="2800" spc="-1" strike="noStrike">
                <a:latin typeface="Arial"/>
              </a:rPr>
              <a:t>Writi</a:t>
            </a:r>
            <a:r>
              <a:rPr b="0" lang="en-GB" sz="2800" spc="-1" strike="noStrike">
                <a:latin typeface="Arial"/>
              </a:rPr>
              <a:t>ng a </a:t>
            </a:r>
            <a:r>
              <a:rPr b="0" lang="en-GB" sz="2800" spc="-1" strike="noStrike">
                <a:latin typeface="Arial"/>
              </a:rPr>
              <a:t>Para</a:t>
            </a:r>
            <a:r>
              <a:rPr b="0" lang="en-GB" sz="2800" spc="-1" strike="noStrike">
                <a:latin typeface="Arial"/>
              </a:rPr>
              <a:t>llel </a:t>
            </a:r>
            <a:r>
              <a:rPr b="0" lang="en-GB" sz="2800" spc="-1" strike="noStrike">
                <a:latin typeface="Arial"/>
              </a:rPr>
              <a:t>Loo</a:t>
            </a:r>
            <a:r>
              <a:rPr b="0" lang="en-GB" sz="2800" spc="-1" strike="noStrike">
                <a:latin typeface="Arial"/>
              </a:rPr>
              <a:t>p”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54080" y="4109400"/>
            <a:ext cx="889920" cy="10746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0" y="72360"/>
            <a:ext cx="2047320" cy="106452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687680" y="72360"/>
            <a:ext cx="3600000" cy="86580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5544000" y="211680"/>
            <a:ext cx="4464000" cy="65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280" y="223092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48000" y="293256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648000" y="1944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576000" y="1944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677240" y="2592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 flipH="1">
            <a:off x="1721520" y="2592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332" name="TextShape 4"/>
          <p:cNvSpPr txBox="1"/>
          <p:nvPr/>
        </p:nvSpPr>
        <p:spPr>
          <a:xfrm>
            <a:off x="3519720" y="1296000"/>
            <a:ext cx="129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33" name="TextShape 5"/>
          <p:cNvSpPr txBox="1"/>
          <p:nvPr/>
        </p:nvSpPr>
        <p:spPr>
          <a:xfrm>
            <a:off x="3591720" y="1730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i=...)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34" name="TextShape 6"/>
          <p:cNvSpPr txBox="1"/>
          <p:nvPr/>
        </p:nvSpPr>
        <p:spPr>
          <a:xfrm>
            <a:off x="3591720" y="2018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j=...)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35" name="TextShape 7"/>
          <p:cNvSpPr txBox="1"/>
          <p:nvPr/>
        </p:nvSpPr>
        <p:spPr>
          <a:xfrm>
            <a:off x="3591720" y="1874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36" name="TextShape 8"/>
          <p:cNvSpPr txBox="1"/>
          <p:nvPr/>
        </p:nvSpPr>
        <p:spPr>
          <a:xfrm>
            <a:off x="3375720" y="2592000"/>
            <a:ext cx="16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Non-parallelizable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37" name="TextShape 9"/>
          <p:cNvSpPr txBox="1"/>
          <p:nvPr/>
        </p:nvSpPr>
        <p:spPr>
          <a:xfrm>
            <a:off x="3591720" y="302364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while (true)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38" name="TextShape 10"/>
          <p:cNvSpPr txBox="1"/>
          <p:nvPr/>
        </p:nvSpPr>
        <p:spPr>
          <a:xfrm>
            <a:off x="3591720" y="3367800"/>
            <a:ext cx="1224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k=...)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39" name="TextShape 11"/>
          <p:cNvSpPr txBox="1"/>
          <p:nvPr/>
        </p:nvSpPr>
        <p:spPr>
          <a:xfrm>
            <a:off x="3663720" y="3168000"/>
            <a:ext cx="936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3375720" y="2592000"/>
            <a:ext cx="1656000" cy="1008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3591720" y="1296000"/>
            <a:ext cx="1152000" cy="1008000"/>
          </a:xfrm>
          <a:prstGeom prst="rect">
            <a:avLst/>
          </a:prstGeom>
          <a:noFill/>
          <a:ln w="1260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14"/>
          <p:cNvSpPr txBox="1"/>
          <p:nvPr/>
        </p:nvSpPr>
        <p:spPr>
          <a:xfrm>
            <a:off x="584280" y="3456000"/>
            <a:ext cx="1368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1415 loops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3" name="TextShape 15"/>
          <p:cNvSpPr txBox="1"/>
          <p:nvPr/>
        </p:nvSpPr>
        <p:spPr>
          <a:xfrm>
            <a:off x="3591720" y="230184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995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44" name="TextShape 16"/>
          <p:cNvSpPr txBox="1"/>
          <p:nvPr/>
        </p:nvSpPr>
        <p:spPr>
          <a:xfrm>
            <a:off x="3375720" y="3600000"/>
            <a:ext cx="165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420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45" name="CustomShape 17"/>
          <p:cNvSpPr/>
          <p:nvPr/>
        </p:nvSpPr>
        <p:spPr>
          <a:xfrm>
            <a:off x="3240000" y="1224000"/>
            <a:ext cx="2160000" cy="26640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Shape 18"/>
          <p:cNvSpPr txBox="1"/>
          <p:nvPr/>
        </p:nvSpPr>
        <p:spPr>
          <a:xfrm>
            <a:off x="3240000" y="936000"/>
            <a:ext cx="216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Training Data Set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47" name="CustomShape 19"/>
          <p:cNvSpPr/>
          <p:nvPr/>
        </p:nvSpPr>
        <p:spPr>
          <a:xfrm>
            <a:off x="2448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TextShape 20"/>
          <p:cNvSpPr txBox="1"/>
          <p:nvPr/>
        </p:nvSpPr>
        <p:spPr>
          <a:xfrm>
            <a:off x="4599720" y="17280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49" name="TextShape 21"/>
          <p:cNvSpPr txBox="1"/>
          <p:nvPr/>
        </p:nvSpPr>
        <p:spPr>
          <a:xfrm>
            <a:off x="4599720" y="201816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0" name="TextShape 22"/>
          <p:cNvSpPr txBox="1"/>
          <p:nvPr/>
        </p:nvSpPr>
        <p:spPr>
          <a:xfrm>
            <a:off x="4680000" y="3023640"/>
            <a:ext cx="864000" cy="40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1" name="TextShape 23"/>
          <p:cNvSpPr txBox="1"/>
          <p:nvPr/>
        </p:nvSpPr>
        <p:spPr>
          <a:xfrm>
            <a:off x="4647600" y="33678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2" name="TextShape 2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280" y="223092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48000" y="2932560"/>
            <a:ext cx="1141200" cy="40752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184440" y="259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356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648000" y="1944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576000" y="1944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677240" y="2592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 flipH="1">
            <a:off x="1721520" y="2592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361" name="TextShape 4"/>
          <p:cNvSpPr txBox="1"/>
          <p:nvPr/>
        </p:nvSpPr>
        <p:spPr>
          <a:xfrm>
            <a:off x="3519720" y="1296000"/>
            <a:ext cx="129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2" name="TextShape 5"/>
          <p:cNvSpPr txBox="1"/>
          <p:nvPr/>
        </p:nvSpPr>
        <p:spPr>
          <a:xfrm>
            <a:off x="3591720" y="1730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i=...)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3" name="TextShape 6"/>
          <p:cNvSpPr txBox="1"/>
          <p:nvPr/>
        </p:nvSpPr>
        <p:spPr>
          <a:xfrm>
            <a:off x="3591720" y="2018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j=...)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4" name="TextShape 7"/>
          <p:cNvSpPr txBox="1"/>
          <p:nvPr/>
        </p:nvSpPr>
        <p:spPr>
          <a:xfrm>
            <a:off x="3591720" y="1874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5" name="TextShape 8"/>
          <p:cNvSpPr txBox="1"/>
          <p:nvPr/>
        </p:nvSpPr>
        <p:spPr>
          <a:xfrm>
            <a:off x="3375720" y="2592000"/>
            <a:ext cx="16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Non-parallelizable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6" name="TextShape 9"/>
          <p:cNvSpPr txBox="1"/>
          <p:nvPr/>
        </p:nvSpPr>
        <p:spPr>
          <a:xfrm>
            <a:off x="3591720" y="302364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while (true)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7" name="TextShape 10"/>
          <p:cNvSpPr txBox="1"/>
          <p:nvPr/>
        </p:nvSpPr>
        <p:spPr>
          <a:xfrm>
            <a:off x="3591720" y="3367800"/>
            <a:ext cx="1224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k=...)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8" name="TextShape 11"/>
          <p:cNvSpPr txBox="1"/>
          <p:nvPr/>
        </p:nvSpPr>
        <p:spPr>
          <a:xfrm>
            <a:off x="3663720" y="3168000"/>
            <a:ext cx="936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3375720" y="2592000"/>
            <a:ext cx="1656000" cy="1008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3"/>
          <p:cNvSpPr/>
          <p:nvPr/>
        </p:nvSpPr>
        <p:spPr>
          <a:xfrm>
            <a:off x="3591720" y="1296000"/>
            <a:ext cx="1152000" cy="1008000"/>
          </a:xfrm>
          <a:prstGeom prst="rect">
            <a:avLst/>
          </a:prstGeom>
          <a:noFill/>
          <a:ln w="1260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TextShape 14"/>
          <p:cNvSpPr txBox="1"/>
          <p:nvPr/>
        </p:nvSpPr>
        <p:spPr>
          <a:xfrm>
            <a:off x="584280" y="3456000"/>
            <a:ext cx="1368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1415 loops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2" name="TextShape 15"/>
          <p:cNvSpPr txBox="1"/>
          <p:nvPr/>
        </p:nvSpPr>
        <p:spPr>
          <a:xfrm>
            <a:off x="3591720" y="230184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995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3" name="TextShape 16"/>
          <p:cNvSpPr txBox="1"/>
          <p:nvPr/>
        </p:nvSpPr>
        <p:spPr>
          <a:xfrm>
            <a:off x="3375720" y="3600000"/>
            <a:ext cx="165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420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4" name="CustomShape 17"/>
          <p:cNvSpPr/>
          <p:nvPr/>
        </p:nvSpPr>
        <p:spPr>
          <a:xfrm>
            <a:off x="3240000" y="1224000"/>
            <a:ext cx="2160000" cy="26640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TextShape 18"/>
          <p:cNvSpPr txBox="1"/>
          <p:nvPr/>
        </p:nvSpPr>
        <p:spPr>
          <a:xfrm>
            <a:off x="3240000" y="936000"/>
            <a:ext cx="216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Training Data Set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76" name="CustomShape 19"/>
          <p:cNvSpPr/>
          <p:nvPr/>
        </p:nvSpPr>
        <p:spPr>
          <a:xfrm>
            <a:off x="2448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extShape 20"/>
          <p:cNvSpPr txBox="1"/>
          <p:nvPr/>
        </p:nvSpPr>
        <p:spPr>
          <a:xfrm>
            <a:off x="6048000" y="187200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78" name="TextShape 21"/>
          <p:cNvSpPr txBox="1"/>
          <p:nvPr/>
        </p:nvSpPr>
        <p:spPr>
          <a:xfrm>
            <a:off x="4599720" y="17280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79" name="TextShape 22"/>
          <p:cNvSpPr txBox="1"/>
          <p:nvPr/>
        </p:nvSpPr>
        <p:spPr>
          <a:xfrm>
            <a:off x="4599720" y="201816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80" name="TextShape 23"/>
          <p:cNvSpPr txBox="1"/>
          <p:nvPr/>
        </p:nvSpPr>
        <p:spPr>
          <a:xfrm>
            <a:off x="4680000" y="302364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81" name="TextShape 24"/>
          <p:cNvSpPr txBox="1"/>
          <p:nvPr/>
        </p:nvSpPr>
        <p:spPr>
          <a:xfrm>
            <a:off x="4647600" y="33678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82" name="CustomShape 25"/>
          <p:cNvSpPr/>
          <p:nvPr/>
        </p:nvSpPr>
        <p:spPr>
          <a:xfrm>
            <a:off x="5472000" y="244836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Shape 26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280" y="223092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48000" y="2932560"/>
            <a:ext cx="1141200" cy="40752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184440" y="259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387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648000" y="1944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76000" y="1944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677240" y="2592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 flipH="1">
            <a:off x="1721520" y="2592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392" name="TextShape 4"/>
          <p:cNvSpPr txBox="1"/>
          <p:nvPr/>
        </p:nvSpPr>
        <p:spPr>
          <a:xfrm>
            <a:off x="3519720" y="1296000"/>
            <a:ext cx="129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93" name="TextShape 5"/>
          <p:cNvSpPr txBox="1"/>
          <p:nvPr/>
        </p:nvSpPr>
        <p:spPr>
          <a:xfrm>
            <a:off x="3591720" y="1730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i=...)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4" name="TextShape 6"/>
          <p:cNvSpPr txBox="1"/>
          <p:nvPr/>
        </p:nvSpPr>
        <p:spPr>
          <a:xfrm>
            <a:off x="3591720" y="2018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j=...)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5" name="TextShape 7"/>
          <p:cNvSpPr txBox="1"/>
          <p:nvPr/>
        </p:nvSpPr>
        <p:spPr>
          <a:xfrm>
            <a:off x="3591720" y="1874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6" name="TextShape 8"/>
          <p:cNvSpPr txBox="1"/>
          <p:nvPr/>
        </p:nvSpPr>
        <p:spPr>
          <a:xfrm>
            <a:off x="3375720" y="2592000"/>
            <a:ext cx="16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Non-parallelizable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97" name="TextShape 9"/>
          <p:cNvSpPr txBox="1"/>
          <p:nvPr/>
        </p:nvSpPr>
        <p:spPr>
          <a:xfrm>
            <a:off x="3591720" y="302364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while (true)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8" name="TextShape 10"/>
          <p:cNvSpPr txBox="1"/>
          <p:nvPr/>
        </p:nvSpPr>
        <p:spPr>
          <a:xfrm>
            <a:off x="3591720" y="3367800"/>
            <a:ext cx="1224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k=...)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99" name="TextShape 11"/>
          <p:cNvSpPr txBox="1"/>
          <p:nvPr/>
        </p:nvSpPr>
        <p:spPr>
          <a:xfrm>
            <a:off x="3663720" y="3168000"/>
            <a:ext cx="936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3375720" y="2592000"/>
            <a:ext cx="1656000" cy="1008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3"/>
          <p:cNvSpPr/>
          <p:nvPr/>
        </p:nvSpPr>
        <p:spPr>
          <a:xfrm>
            <a:off x="3591720" y="1296000"/>
            <a:ext cx="1152000" cy="1008000"/>
          </a:xfrm>
          <a:prstGeom prst="rect">
            <a:avLst/>
          </a:prstGeom>
          <a:noFill/>
          <a:ln w="1260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TextShape 14"/>
          <p:cNvSpPr txBox="1"/>
          <p:nvPr/>
        </p:nvSpPr>
        <p:spPr>
          <a:xfrm>
            <a:off x="584280" y="3456000"/>
            <a:ext cx="1368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1415 loops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3" name="TextShape 15"/>
          <p:cNvSpPr txBox="1"/>
          <p:nvPr/>
        </p:nvSpPr>
        <p:spPr>
          <a:xfrm>
            <a:off x="3591720" y="230184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995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04" name="TextShape 16"/>
          <p:cNvSpPr txBox="1"/>
          <p:nvPr/>
        </p:nvSpPr>
        <p:spPr>
          <a:xfrm>
            <a:off x="3375720" y="3600000"/>
            <a:ext cx="165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420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05" name="CustomShape 17"/>
          <p:cNvSpPr/>
          <p:nvPr/>
        </p:nvSpPr>
        <p:spPr>
          <a:xfrm>
            <a:off x="3240000" y="1224000"/>
            <a:ext cx="2160000" cy="26640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18"/>
          <p:cNvSpPr txBox="1"/>
          <p:nvPr/>
        </p:nvSpPr>
        <p:spPr>
          <a:xfrm>
            <a:off x="3240000" y="936000"/>
            <a:ext cx="216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Training Data Set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7" name="CustomShape 19"/>
          <p:cNvSpPr/>
          <p:nvPr/>
        </p:nvSpPr>
        <p:spPr>
          <a:xfrm>
            <a:off x="2448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TextShape 20"/>
          <p:cNvSpPr txBox="1"/>
          <p:nvPr/>
        </p:nvSpPr>
        <p:spPr>
          <a:xfrm>
            <a:off x="6048000" y="187200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9" name="TextShape 21"/>
          <p:cNvSpPr txBox="1"/>
          <p:nvPr/>
        </p:nvSpPr>
        <p:spPr>
          <a:xfrm>
            <a:off x="4599720" y="17280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10" name="TextShape 22"/>
          <p:cNvSpPr txBox="1"/>
          <p:nvPr/>
        </p:nvSpPr>
        <p:spPr>
          <a:xfrm>
            <a:off x="4599720" y="201816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11" name="TextShape 23"/>
          <p:cNvSpPr txBox="1"/>
          <p:nvPr/>
        </p:nvSpPr>
        <p:spPr>
          <a:xfrm>
            <a:off x="4680000" y="302364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12" name="TextShape 24"/>
          <p:cNvSpPr txBox="1"/>
          <p:nvPr/>
        </p:nvSpPr>
        <p:spPr>
          <a:xfrm>
            <a:off x="4647600" y="33678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13" name="CustomShape 25"/>
          <p:cNvSpPr/>
          <p:nvPr/>
        </p:nvSpPr>
        <p:spPr>
          <a:xfrm>
            <a:off x="5472000" y="244836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6"/>
          <p:cNvSpPr/>
          <p:nvPr/>
        </p:nvSpPr>
        <p:spPr>
          <a:xfrm>
            <a:off x="7992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TextShape 27"/>
          <p:cNvSpPr txBox="1"/>
          <p:nvPr/>
        </p:nvSpPr>
        <p:spPr>
          <a:xfrm>
            <a:off x="8568000" y="2304000"/>
            <a:ext cx="1512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solidFill>
                  <a:srgbClr val="00a933"/>
                </a:solidFill>
                <a:latin typeface="Arial"/>
              </a:rPr>
              <a:t>Loop Parallelizability Probability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16" name="TextShape 28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Features [74]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44000" y="648000"/>
            <a:ext cx="9720000" cy="2961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1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224000" y="3384000"/>
            <a:ext cx="2448000" cy="2448000"/>
          </a:xfrm>
          <a:prstGeom prst="rect">
            <a:avLst/>
          </a:prstGeom>
          <a:ln>
            <a:noFill/>
          </a:ln>
        </p:spPr>
      </p:pic>
      <p:sp>
        <p:nvSpPr>
          <p:cNvPr id="420" name="TextShape 2"/>
          <p:cNvSpPr txBox="1"/>
          <p:nvPr/>
        </p:nvSpPr>
        <p:spPr>
          <a:xfrm>
            <a:off x="3735720" y="3693600"/>
            <a:ext cx="5328000" cy="185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GB" sz="1600" spc="-1" strike="noStrike">
                <a:latin typeface="Arial"/>
                <a:ea typeface="Noto Sans CJK SC"/>
              </a:rPr>
              <a:t>Loop features</a:t>
            </a:r>
            <a:r>
              <a:rPr b="0" lang="en-GB" sz="1600" spc="-1" strike="noStrike">
                <a:latin typeface="Arial"/>
                <a:ea typeface="Noto Sans CJK SC"/>
              </a:rPr>
              <a:t> are based on static structural properties of loop program dependence graphs (PDGs):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Absolute size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Loop Iterator/Payload cohesion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Number of dependence edges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Instruction types (calls, loads/stores, etc.)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etc.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288000" y="792000"/>
            <a:ext cx="3096000" cy="1584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4"/>
          <p:cNvSpPr/>
          <p:nvPr/>
        </p:nvSpPr>
        <p:spPr>
          <a:xfrm>
            <a:off x="3168000" y="2736000"/>
            <a:ext cx="2520000" cy="648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TextShape 5"/>
          <p:cNvSpPr txBox="1"/>
          <p:nvPr/>
        </p:nvSpPr>
        <p:spPr>
          <a:xfrm>
            <a:off x="288000" y="432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2a6099"/>
                </a:solidFill>
                <a:latin typeface="Arial"/>
              </a:rPr>
              <a:t>Loop Iterator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4" name="TextShape 6"/>
          <p:cNvSpPr txBox="1"/>
          <p:nvPr/>
        </p:nvSpPr>
        <p:spPr>
          <a:xfrm>
            <a:off x="288000" y="432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2a6099"/>
                </a:solidFill>
                <a:latin typeface="Arial"/>
              </a:rPr>
              <a:t>Loop Iterator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5" name="TextShape 7"/>
          <p:cNvSpPr txBox="1"/>
          <p:nvPr/>
        </p:nvSpPr>
        <p:spPr>
          <a:xfrm>
            <a:off x="5688000" y="2781720"/>
            <a:ext cx="15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Loop Critical Payload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6" name="TextShape 8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428" name="TextShape 1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432" name="TextShape 1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34" name="TextShape 3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5" name="TextShape 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3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38" name="TextShape 1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1" name="TextShape 4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2" name="TextShape 5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4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45" name="TextShape 1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 rot="21445200">
            <a:off x="1054800" y="2279160"/>
            <a:ext cx="2530080" cy="5148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9" name="TextShape 5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0" name="TextShape 6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5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53" name="CustomShape 1"/>
          <p:cNvSpPr/>
          <p:nvPr/>
        </p:nvSpPr>
        <p:spPr>
          <a:xfrm>
            <a:off x="3096000" y="3888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TextShape 2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2592000" y="3312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Programmer Effort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57" name="CustomShape 5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 rot="21445200">
            <a:off x="1054800" y="2279160"/>
            <a:ext cx="2530080" cy="5148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59" name="TextShape 7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0" name="TextShape 8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6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3096000" y="3888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TextShape 2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3085920" y="1872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TextShape 4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2520000" y="1224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Performance Gain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2592000" y="3312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Programmer Effort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9" name="CustomShape 7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0" name="CustomShape 8"/>
          <p:cNvSpPr/>
          <p:nvPr/>
        </p:nvSpPr>
        <p:spPr>
          <a:xfrm rot="21445200">
            <a:off x="1054800" y="2279160"/>
            <a:ext cx="2530080" cy="5148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1" name="TextShape 9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2" name="TextShape 10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5028120"/>
            <a:ext cx="10080000" cy="666000"/>
          </a:xfrm>
          <a:prstGeom prst="rect">
            <a:avLst/>
          </a:prstGeom>
          <a:ln>
            <a:noFill/>
          </a:ln>
        </p:spPr>
      </p:pic>
      <p:sp>
        <p:nvSpPr>
          <p:cNvPr id="58" name="TextShape 1"/>
          <p:cNvSpPr txBox="1"/>
          <p:nvPr/>
        </p:nvSpPr>
        <p:spPr>
          <a:xfrm>
            <a:off x="0" y="5184000"/>
            <a:ext cx="1007964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Times New Roman"/>
              </a:rPr>
              <a:t>AI-</a:t>
            </a:r>
            <a:r>
              <a:rPr b="0" lang="en-GB" sz="2400" spc="-1" strike="noStrike">
                <a:latin typeface="Times New Roman"/>
              </a:rPr>
              <a:t>SEP</a:t>
            </a:r>
            <a:r>
              <a:rPr b="0" lang="en-GB" sz="2400" spc="-1" strike="noStrike">
                <a:latin typeface="Times New Roman"/>
              </a:rPr>
              <a:t>S </a:t>
            </a:r>
            <a:r>
              <a:rPr b="0" lang="en-GB" sz="2400" spc="-1" strike="noStrike">
                <a:latin typeface="Times New Roman"/>
              </a:rPr>
              <a:t>2019 </a:t>
            </a:r>
            <a:r>
              <a:rPr b="0" lang="en-GB" sz="2400" spc="-1" strike="noStrike">
                <a:latin typeface="Times New Roman"/>
              </a:rPr>
              <a:t>wor</a:t>
            </a:r>
            <a:r>
              <a:rPr b="0" lang="en-GB" sz="2400" spc="-1" strike="noStrike">
                <a:latin typeface="Times New Roman"/>
              </a:rPr>
              <a:t>ksho</a:t>
            </a:r>
            <a:r>
              <a:rPr b="0" lang="en-GB" sz="2400" spc="-1" strike="noStrike">
                <a:latin typeface="Times New Roman"/>
              </a:rPr>
              <a:t>p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Pre</a:t>
            </a:r>
            <a:r>
              <a:rPr b="1" lang="en-GB" sz="2400" spc="-1" strike="noStrike">
                <a:latin typeface="Arial"/>
              </a:rPr>
              <a:t>sen</a:t>
            </a:r>
            <a:r>
              <a:rPr b="1" lang="en-GB" sz="2400" spc="-1" strike="noStrike">
                <a:latin typeface="Arial"/>
              </a:rPr>
              <a:t>tati</a:t>
            </a:r>
            <a:r>
              <a:rPr b="1" lang="en-GB" sz="2400" spc="-1" strike="noStrike">
                <a:latin typeface="Arial"/>
              </a:rPr>
              <a:t>on </a:t>
            </a:r>
            <a:r>
              <a:rPr b="1" lang="en-GB" sz="2400" spc="-1" strike="noStrike">
                <a:latin typeface="Arial"/>
              </a:rPr>
              <a:t>Stru</a:t>
            </a:r>
            <a:r>
              <a:rPr b="1" lang="en-GB" sz="2400" spc="-1" strike="noStrike">
                <a:latin typeface="Arial"/>
              </a:rPr>
              <a:t>ctur</a:t>
            </a:r>
            <a:r>
              <a:rPr b="1" lang="en-GB" sz="2400" spc="-1" strike="noStrike">
                <a:latin typeface="Arial"/>
              </a:rPr>
              <a:t>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0" name="TextShape 3"/>
          <p:cNvSpPr txBox="1"/>
          <p:nvPr/>
        </p:nvSpPr>
        <p:spPr>
          <a:xfrm>
            <a:off x="2808000" y="1584000"/>
            <a:ext cx="5040000" cy="215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  <a:ea typeface="Noto Sans CJK SC"/>
              </a:rPr>
              <a:t>Pr</a:t>
            </a:r>
            <a:r>
              <a:rPr b="0" lang="en-GB" sz="2600" spc="-1" strike="noStrike">
                <a:latin typeface="Arial"/>
                <a:ea typeface="Noto Sans CJK SC"/>
              </a:rPr>
              <a:t>ob</a:t>
            </a:r>
            <a:r>
              <a:rPr b="0" lang="en-GB" sz="2600" spc="-1" strike="noStrike">
                <a:latin typeface="Arial"/>
                <a:ea typeface="Noto Sans CJK SC"/>
              </a:rPr>
              <a:t>le</a:t>
            </a:r>
            <a:r>
              <a:rPr b="0" lang="en-GB" sz="2600" spc="-1" strike="noStrike">
                <a:latin typeface="Arial"/>
                <a:ea typeface="Noto Sans CJK SC"/>
              </a:rPr>
              <a:t>m </a:t>
            </a:r>
            <a:r>
              <a:rPr b="0" lang="en-GB" sz="2600" spc="-1" strike="noStrike">
                <a:latin typeface="Arial"/>
                <a:ea typeface="Noto Sans CJK SC"/>
              </a:rPr>
              <a:t>st</a:t>
            </a:r>
            <a:r>
              <a:rPr b="0" lang="en-GB" sz="2600" spc="-1" strike="noStrike">
                <a:latin typeface="Arial"/>
                <a:ea typeface="Noto Sans CJK SC"/>
              </a:rPr>
              <a:t>at</a:t>
            </a:r>
            <a:r>
              <a:rPr b="0" lang="en-GB" sz="2600" spc="-1" strike="noStrike">
                <a:latin typeface="Arial"/>
                <a:ea typeface="Noto Sans CJK SC"/>
              </a:rPr>
              <a:t>e</a:t>
            </a:r>
            <a:r>
              <a:rPr b="0" lang="en-GB" sz="2600" spc="-1" strike="noStrike">
                <a:latin typeface="Arial"/>
                <a:ea typeface="Noto Sans CJK SC"/>
              </a:rPr>
              <a:t>m</a:t>
            </a:r>
            <a:r>
              <a:rPr b="0" lang="en-GB" sz="2600" spc="-1" strike="noStrike">
                <a:latin typeface="Arial"/>
                <a:ea typeface="Noto Sans CJK SC"/>
              </a:rPr>
              <a:t>en</a:t>
            </a:r>
            <a:r>
              <a:rPr b="0" lang="en-GB" sz="2600" spc="-1" strike="noStrike">
                <a:latin typeface="Arial"/>
                <a:ea typeface="Noto Sans CJK SC"/>
              </a:rPr>
              <a:t>t</a:t>
            </a:r>
            <a:endParaRPr b="0" lang="en-GB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  <a:ea typeface="Noto Sans CJK SC"/>
              </a:rPr>
              <a:t>H</a:t>
            </a:r>
            <a:r>
              <a:rPr b="0" lang="en-GB" sz="2600" spc="-1" strike="noStrike">
                <a:latin typeface="Arial"/>
                <a:ea typeface="Noto Sans CJK SC"/>
              </a:rPr>
              <a:t>o</a:t>
            </a:r>
            <a:r>
              <a:rPr b="0" lang="en-GB" sz="2600" spc="-1" strike="noStrike">
                <a:latin typeface="Arial"/>
                <a:ea typeface="Noto Sans CJK SC"/>
              </a:rPr>
              <a:t>w </a:t>
            </a:r>
            <a:r>
              <a:rPr b="0" lang="en-GB" sz="2600" spc="-1" strike="noStrike">
                <a:latin typeface="Arial"/>
                <a:ea typeface="Noto Sans CJK SC"/>
              </a:rPr>
              <a:t>to </a:t>
            </a:r>
            <a:r>
              <a:rPr b="0" lang="en-GB" sz="2600" spc="-1" strike="noStrike">
                <a:latin typeface="Arial"/>
                <a:ea typeface="Noto Sans CJK SC"/>
              </a:rPr>
              <a:t>us</a:t>
            </a:r>
            <a:r>
              <a:rPr b="0" lang="en-GB" sz="2600" spc="-1" strike="noStrike">
                <a:latin typeface="Arial"/>
                <a:ea typeface="Noto Sans CJK SC"/>
              </a:rPr>
              <a:t>e </a:t>
            </a:r>
            <a:r>
              <a:rPr b="0" lang="en-GB" sz="2600" spc="-1" strike="noStrike">
                <a:latin typeface="Arial"/>
                <a:ea typeface="Noto Sans CJK SC"/>
              </a:rPr>
              <a:t>th</a:t>
            </a:r>
            <a:r>
              <a:rPr b="0" lang="en-GB" sz="2600" spc="-1" strike="noStrike">
                <a:latin typeface="Arial"/>
                <a:ea typeface="Noto Sans CJK SC"/>
              </a:rPr>
              <a:t>e </a:t>
            </a:r>
            <a:r>
              <a:rPr b="0" lang="en-GB" sz="2600" spc="-1" strike="noStrike">
                <a:latin typeface="Arial"/>
                <a:ea typeface="Noto Sans CJK SC"/>
              </a:rPr>
              <a:t>as</a:t>
            </a:r>
            <a:r>
              <a:rPr b="0" lang="en-GB" sz="2600" spc="-1" strike="noStrike">
                <a:latin typeface="Arial"/>
                <a:ea typeface="Noto Sans CJK SC"/>
              </a:rPr>
              <a:t>si</a:t>
            </a:r>
            <a:r>
              <a:rPr b="0" lang="en-GB" sz="2600" spc="-1" strike="noStrike">
                <a:latin typeface="Arial"/>
                <a:ea typeface="Noto Sans CJK SC"/>
              </a:rPr>
              <a:t>st</a:t>
            </a:r>
            <a:r>
              <a:rPr b="0" lang="en-GB" sz="2600" spc="-1" strike="noStrike">
                <a:latin typeface="Arial"/>
                <a:ea typeface="Noto Sans CJK SC"/>
              </a:rPr>
              <a:t>an</a:t>
            </a:r>
            <a:r>
              <a:rPr b="0" lang="en-GB" sz="2600" spc="-1" strike="noStrike">
                <a:latin typeface="Arial"/>
                <a:ea typeface="Noto Sans CJK SC"/>
              </a:rPr>
              <a:t>t </a:t>
            </a:r>
            <a:r>
              <a:rPr b="0" lang="en-GB" sz="2600" spc="-1" strike="noStrike">
                <a:latin typeface="Arial"/>
                <a:ea typeface="Noto Sans CJK SC"/>
              </a:rPr>
              <a:t>to</a:t>
            </a:r>
            <a:r>
              <a:rPr b="0" lang="en-GB" sz="2600" spc="-1" strike="noStrike">
                <a:latin typeface="Arial"/>
                <a:ea typeface="Noto Sans CJK SC"/>
              </a:rPr>
              <a:t>ol</a:t>
            </a:r>
            <a:endParaRPr b="0" lang="en-GB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  <a:ea typeface="Noto Sans CJK SC"/>
              </a:rPr>
              <a:t>As</a:t>
            </a:r>
            <a:r>
              <a:rPr b="0" lang="en-GB" sz="2600" spc="-1" strike="noStrike">
                <a:latin typeface="Arial"/>
                <a:ea typeface="Noto Sans CJK SC"/>
              </a:rPr>
              <a:t>si</a:t>
            </a:r>
            <a:r>
              <a:rPr b="0" lang="en-GB" sz="2600" spc="-1" strike="noStrike">
                <a:latin typeface="Arial"/>
                <a:ea typeface="Noto Sans CJK SC"/>
              </a:rPr>
              <a:t>st</a:t>
            </a:r>
            <a:r>
              <a:rPr b="0" lang="en-GB" sz="2600" spc="-1" strike="noStrike">
                <a:latin typeface="Arial"/>
                <a:ea typeface="Noto Sans CJK SC"/>
              </a:rPr>
              <a:t>an</a:t>
            </a:r>
            <a:r>
              <a:rPr b="0" lang="en-GB" sz="2600" spc="-1" strike="noStrike">
                <a:latin typeface="Arial"/>
                <a:ea typeface="Noto Sans CJK SC"/>
              </a:rPr>
              <a:t>t </a:t>
            </a:r>
            <a:r>
              <a:rPr b="0" lang="en-GB" sz="2600" spc="-1" strike="noStrike">
                <a:latin typeface="Arial"/>
                <a:ea typeface="Noto Sans CJK SC"/>
              </a:rPr>
              <a:t>int</a:t>
            </a:r>
            <a:r>
              <a:rPr b="0" lang="en-GB" sz="2600" spc="-1" strike="noStrike">
                <a:latin typeface="Arial"/>
                <a:ea typeface="Noto Sans CJK SC"/>
              </a:rPr>
              <a:t>er</a:t>
            </a:r>
            <a:r>
              <a:rPr b="0" lang="en-GB" sz="2600" spc="-1" strike="noStrike">
                <a:latin typeface="Arial"/>
                <a:ea typeface="Noto Sans CJK SC"/>
              </a:rPr>
              <a:t>na</a:t>
            </a:r>
            <a:r>
              <a:rPr b="0" lang="en-GB" sz="2600" spc="-1" strike="noStrike">
                <a:latin typeface="Arial"/>
                <a:ea typeface="Noto Sans CJK SC"/>
              </a:rPr>
              <a:t>ls</a:t>
            </a:r>
            <a:endParaRPr b="0" lang="en-GB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  <a:ea typeface="Noto Sans CJK SC"/>
              </a:rPr>
              <a:t>P</a:t>
            </a:r>
            <a:r>
              <a:rPr b="0" lang="en-GB" sz="2600" spc="-1" strike="noStrike">
                <a:latin typeface="Arial"/>
                <a:ea typeface="Noto Sans CJK SC"/>
              </a:rPr>
              <a:t>ar</a:t>
            </a:r>
            <a:r>
              <a:rPr b="0" lang="en-GB" sz="2600" spc="-1" strike="noStrike">
                <a:latin typeface="Arial"/>
                <a:ea typeface="Noto Sans CJK SC"/>
              </a:rPr>
              <a:t>all</a:t>
            </a:r>
            <a:r>
              <a:rPr b="0" lang="en-GB" sz="2600" spc="-1" strike="noStrike">
                <a:latin typeface="Arial"/>
                <a:ea typeface="Noto Sans CJK SC"/>
              </a:rPr>
              <a:t>eli</a:t>
            </a:r>
            <a:r>
              <a:rPr b="0" lang="en-GB" sz="2600" spc="-1" strike="noStrike">
                <a:latin typeface="Arial"/>
                <a:ea typeface="Noto Sans CJK SC"/>
              </a:rPr>
              <a:t>za</a:t>
            </a:r>
            <a:r>
              <a:rPr b="0" lang="en-GB" sz="2600" spc="-1" strike="noStrike">
                <a:latin typeface="Arial"/>
                <a:ea typeface="Noto Sans CJK SC"/>
              </a:rPr>
              <a:t>tio</a:t>
            </a:r>
            <a:r>
              <a:rPr b="0" lang="en-GB" sz="2600" spc="-1" strike="noStrike">
                <a:latin typeface="Arial"/>
                <a:ea typeface="Noto Sans CJK SC"/>
              </a:rPr>
              <a:t>n </a:t>
            </a:r>
            <a:r>
              <a:rPr b="0" lang="en-GB" sz="2600" spc="-1" strike="noStrike">
                <a:latin typeface="Arial"/>
                <a:ea typeface="Noto Sans CJK SC"/>
              </a:rPr>
              <a:t>of </a:t>
            </a:r>
            <a:r>
              <a:rPr b="0" lang="en-GB" sz="2600" spc="-1" strike="noStrike">
                <a:latin typeface="Arial"/>
                <a:ea typeface="Noto Sans CJK SC"/>
              </a:rPr>
              <a:t>S</a:t>
            </a:r>
            <a:r>
              <a:rPr b="0" lang="en-GB" sz="2600" spc="-1" strike="noStrike">
                <a:latin typeface="Arial"/>
                <a:ea typeface="Noto Sans CJK SC"/>
              </a:rPr>
              <a:t>N</a:t>
            </a:r>
            <a:r>
              <a:rPr b="0" lang="en-GB" sz="2600" spc="-1" strike="noStrike">
                <a:latin typeface="Arial"/>
                <a:ea typeface="Noto Sans CJK SC"/>
              </a:rPr>
              <a:t>U </a:t>
            </a:r>
            <a:r>
              <a:rPr b="0" lang="en-GB" sz="2600" spc="-1" strike="noStrike">
                <a:latin typeface="Arial"/>
                <a:ea typeface="Noto Sans CJK SC"/>
              </a:rPr>
              <a:t>N</a:t>
            </a:r>
            <a:r>
              <a:rPr b="0" lang="en-GB" sz="2600" spc="-1" strike="noStrike">
                <a:latin typeface="Arial"/>
                <a:ea typeface="Noto Sans CJK SC"/>
              </a:rPr>
              <a:t>P</a:t>
            </a:r>
            <a:r>
              <a:rPr b="0" lang="en-GB" sz="2600" spc="-1" strike="noStrike">
                <a:latin typeface="Arial"/>
                <a:ea typeface="Noto Sans CJK SC"/>
              </a:rPr>
              <a:t>B </a:t>
            </a:r>
            <a:r>
              <a:rPr b="0" lang="en-GB" sz="2600" spc="-1" strike="noStrike">
                <a:latin typeface="Arial"/>
                <a:ea typeface="Noto Sans CJK SC"/>
              </a:rPr>
              <a:t>be</a:t>
            </a:r>
            <a:r>
              <a:rPr b="0" lang="en-GB" sz="2600" spc="-1" strike="noStrike">
                <a:latin typeface="Arial"/>
                <a:ea typeface="Noto Sans CJK SC"/>
              </a:rPr>
              <a:t>nc</a:t>
            </a:r>
            <a:r>
              <a:rPr b="0" lang="en-GB" sz="2600" spc="-1" strike="noStrike">
                <a:latin typeface="Arial"/>
                <a:ea typeface="Noto Sans CJK SC"/>
              </a:rPr>
              <a:t>h</a:t>
            </a:r>
            <a:r>
              <a:rPr b="0" lang="en-GB" sz="2600" spc="-1" strike="noStrike">
                <a:latin typeface="Arial"/>
                <a:ea typeface="Noto Sans CJK SC"/>
              </a:rPr>
              <a:t>m</a:t>
            </a:r>
            <a:r>
              <a:rPr b="0" lang="en-GB" sz="2600" spc="-1" strike="noStrike">
                <a:latin typeface="Arial"/>
                <a:ea typeface="Noto Sans CJK SC"/>
              </a:rPr>
              <a:t>ar</a:t>
            </a:r>
            <a:r>
              <a:rPr b="0" lang="en-GB" sz="2600" spc="-1" strike="noStrike">
                <a:latin typeface="Arial"/>
                <a:ea typeface="Noto Sans CJK SC"/>
              </a:rPr>
              <a:t>ks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7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3096000" y="3888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TextShape 2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3085920" y="1872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896000" y="2160000"/>
            <a:ext cx="2333520" cy="1508400"/>
          </a:xfrm>
          <a:prstGeom prst="rect">
            <a:avLst/>
          </a:prstGeom>
          <a:ln>
            <a:noFill/>
          </a:ln>
        </p:spPr>
      </p:pic>
      <p:sp>
        <p:nvSpPr>
          <p:cNvPr id="479" name="TextShape 4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2520000" y="1224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Performance Gain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2592000" y="3312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Programmer Effort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2" name="CustomShape 7"/>
          <p:cNvSpPr/>
          <p:nvPr/>
        </p:nvSpPr>
        <p:spPr>
          <a:xfrm rot="21445200">
            <a:off x="5772240" y="1783800"/>
            <a:ext cx="2530080" cy="616320"/>
          </a:xfrm>
          <a:prstGeom prst="rect">
            <a:avLst/>
          </a:prstGeom>
          <a:noFill/>
          <a:ln w="12600">
            <a:solidFill>
              <a:srgbClr val="afd0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3" name="CustomShape 8"/>
          <p:cNvSpPr/>
          <p:nvPr/>
        </p:nvSpPr>
        <p:spPr>
          <a:xfrm rot="21251400">
            <a:off x="5749560" y="3183840"/>
            <a:ext cx="2509920" cy="504000"/>
          </a:xfrm>
          <a:prstGeom prst="rect">
            <a:avLst/>
          </a:prstGeom>
          <a:noFill/>
          <a:ln w="12600">
            <a:solidFill>
              <a:srgbClr val="afd0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4" name="CustomShape 9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5" name="CustomShape 10"/>
          <p:cNvSpPr/>
          <p:nvPr/>
        </p:nvSpPr>
        <p:spPr>
          <a:xfrm rot="21445200">
            <a:off x="1054800" y="2279160"/>
            <a:ext cx="2530080" cy="5148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6" name="TextShape 1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7" name="TextShape 12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40440" y="367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48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08000" y="1584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490" name="CustomShape 1"/>
          <p:cNvSpPr/>
          <p:nvPr/>
        </p:nvSpPr>
        <p:spPr>
          <a:xfrm>
            <a:off x="3096000" y="3888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TextShape 2"/>
          <p:cNvSpPr txBox="1"/>
          <p:nvPr/>
        </p:nvSpPr>
        <p:spPr>
          <a:xfrm>
            <a:off x="504000" y="298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085920" y="1872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896000" y="2160000"/>
            <a:ext cx="2333520" cy="1508400"/>
          </a:xfrm>
          <a:prstGeom prst="rect">
            <a:avLst/>
          </a:prstGeom>
          <a:ln>
            <a:noFill/>
          </a:ln>
        </p:spPr>
      </p:pic>
      <p:sp>
        <p:nvSpPr>
          <p:cNvPr id="494" name="TextShape 4"/>
          <p:cNvSpPr txBox="1"/>
          <p:nvPr/>
        </p:nvSpPr>
        <p:spPr>
          <a:xfrm>
            <a:off x="1141920" y="1293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2520000" y="1224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Performance Gain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2592000" y="3312000"/>
            <a:ext cx="223200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Programmer Effort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 rot="21445200">
            <a:off x="5772240" y="1783800"/>
            <a:ext cx="2530080" cy="616320"/>
          </a:xfrm>
          <a:prstGeom prst="rect">
            <a:avLst/>
          </a:prstGeom>
          <a:noFill/>
          <a:ln w="12600">
            <a:solidFill>
              <a:srgbClr val="afd0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98" name="CustomShape 8"/>
          <p:cNvSpPr/>
          <p:nvPr/>
        </p:nvSpPr>
        <p:spPr>
          <a:xfrm rot="21251400">
            <a:off x="5749560" y="3183840"/>
            <a:ext cx="2509920" cy="504000"/>
          </a:xfrm>
          <a:prstGeom prst="rect">
            <a:avLst/>
          </a:prstGeom>
          <a:noFill/>
          <a:ln w="12600">
            <a:solidFill>
              <a:srgbClr val="afd09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afd095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99" name="CustomShape 9"/>
          <p:cNvSpPr/>
          <p:nvPr/>
        </p:nvSpPr>
        <p:spPr>
          <a:xfrm rot="20616600">
            <a:off x="523800" y="4695840"/>
            <a:ext cx="2509920" cy="504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Running Time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0" name="CustomShape 10"/>
          <p:cNvSpPr/>
          <p:nvPr/>
        </p:nvSpPr>
        <p:spPr>
          <a:xfrm rot="21445200">
            <a:off x="1054800" y="2279160"/>
            <a:ext cx="2530080" cy="5148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Not Aware of Loop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ffa6a6"/>
                </a:solidFill>
                <a:latin typeface="Arial"/>
              </a:rPr>
              <a:t>Parallelizability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1" name="TextShape 1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 Score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2" name="CustomShape 12"/>
          <p:cNvSpPr/>
          <p:nvPr/>
        </p:nvSpPr>
        <p:spPr>
          <a:xfrm>
            <a:off x="7200000" y="2664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45"/>
                </a:moveTo>
                <a:lnTo>
                  <a:pt x="701" y="245"/>
                </a:lnTo>
                <a:lnTo>
                  <a:pt x="701" y="0"/>
                </a:lnTo>
                <a:lnTo>
                  <a:pt x="1600" y="600"/>
                </a:lnTo>
                <a:lnTo>
                  <a:pt x="701" y="1201"/>
                </a:lnTo>
                <a:lnTo>
                  <a:pt x="701" y="955"/>
                </a:lnTo>
                <a:lnTo>
                  <a:pt x="0" y="955"/>
                </a:lnTo>
                <a:lnTo>
                  <a:pt x="0" y="245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3"/>
          <p:cNvSpPr/>
          <p:nvPr/>
        </p:nvSpPr>
        <p:spPr>
          <a:xfrm>
            <a:off x="7992000" y="2592000"/>
            <a:ext cx="1656000" cy="576000"/>
          </a:xfrm>
          <a:prstGeom prst="rect">
            <a:avLst/>
          </a:prstGeom>
          <a:noFill/>
          <a:ln w="1260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00a933"/>
                </a:solidFill>
                <a:latin typeface="Arial"/>
              </a:rPr>
              <a:t>Improved Loop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00a933"/>
                </a:solidFill>
                <a:latin typeface="Arial"/>
              </a:rPr>
              <a:t>Ranking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04" name="TextShape 1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0" y="2024640"/>
            <a:ext cx="10080000" cy="5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1" lang="en-GB" sz="2200" spc="-1" strike="noStrike">
                <a:latin typeface="Arial"/>
              </a:rPr>
              <a:t>Results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5028120"/>
            <a:ext cx="10080000" cy="666000"/>
          </a:xfrm>
          <a:prstGeom prst="rect">
            <a:avLst/>
          </a:prstGeom>
          <a:ln>
            <a:noFill/>
          </a:ln>
        </p:spPr>
      </p:pic>
      <p:sp>
        <p:nvSpPr>
          <p:cNvPr id="507" name="TextShape 2"/>
          <p:cNvSpPr txBox="1"/>
          <p:nvPr/>
        </p:nvSpPr>
        <p:spPr>
          <a:xfrm>
            <a:off x="0" y="5184000"/>
            <a:ext cx="1007964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2400" spc="-1" strike="noStrike">
                <a:latin typeface="Times New Roman"/>
              </a:rPr>
              <a:t>AI-SEPS 2019 workshop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371760" y="2466360"/>
            <a:ext cx="756720" cy="626040"/>
          </a:xfrm>
          <a:prstGeom prst="rect">
            <a:avLst/>
          </a:prstGeom>
          <a:ln>
            <a:noFill/>
          </a:ln>
        </p:spPr>
      </p:pic>
      <p:pic>
        <p:nvPicPr>
          <p:cNvPr id="50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360960" y="2910240"/>
            <a:ext cx="721800" cy="257760"/>
          </a:xfrm>
          <a:prstGeom prst="rect">
            <a:avLst/>
          </a:prstGeom>
          <a:ln>
            <a:noFill/>
          </a:ln>
        </p:spPr>
      </p:pic>
      <p:sp>
        <p:nvSpPr>
          <p:cNvPr id="510" name="TextShape 3"/>
          <p:cNvSpPr txBox="1"/>
          <p:nvPr/>
        </p:nvSpPr>
        <p:spPr>
          <a:xfrm>
            <a:off x="4128480" y="2592000"/>
            <a:ext cx="3024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400" spc="-1" strike="noStrike">
                <a:latin typeface="Arial"/>
              </a:rPr>
              <a:t>Deployment of our assistant on SNU NPB benchmarks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312000" y="3326040"/>
            <a:ext cx="840960" cy="453600"/>
          </a:xfrm>
          <a:prstGeom prst="rect">
            <a:avLst/>
          </a:prstGeom>
          <a:ln w="6480">
            <a:noFill/>
          </a:ln>
        </p:spPr>
      </p:pic>
      <p:sp>
        <p:nvSpPr>
          <p:cNvPr id="512" name="TextShape 4"/>
          <p:cNvSpPr txBox="1"/>
          <p:nvPr/>
        </p:nvSpPr>
        <p:spPr>
          <a:xfrm>
            <a:off x="4152960" y="3326040"/>
            <a:ext cx="3024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400" spc="-1" strike="noStrike">
                <a:latin typeface="Arial"/>
              </a:rPr>
              <a:t>Predictive performance of our ML based loop parallelizability model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952000" y="792000"/>
            <a:ext cx="3744000" cy="4815360"/>
          </a:xfrm>
          <a:prstGeom prst="rect">
            <a:avLst/>
          </a:prstGeom>
          <a:ln>
            <a:noFill/>
          </a:ln>
        </p:spPr>
      </p:pic>
      <p:sp>
        <p:nvSpPr>
          <p:cNvPr id="514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Rankings: Profiler vs. Assistant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6" name="TextShape 3"/>
          <p:cNvSpPr txBox="1"/>
          <p:nvPr/>
        </p:nvSpPr>
        <p:spPr>
          <a:xfrm>
            <a:off x="288000" y="864000"/>
            <a:ext cx="2520000" cy="42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FT benchmark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952000" y="792000"/>
            <a:ext cx="3744000" cy="4815360"/>
          </a:xfrm>
          <a:prstGeom prst="rect">
            <a:avLst/>
          </a:prstGeom>
          <a:ln>
            <a:noFill/>
          </a:ln>
        </p:spPr>
      </p:pic>
      <p:sp>
        <p:nvSpPr>
          <p:cNvPr id="518" name="CustomShape 1"/>
          <p:cNvSpPr/>
          <p:nvPr/>
        </p:nvSpPr>
        <p:spPr>
          <a:xfrm>
            <a:off x="7488000" y="1080000"/>
            <a:ext cx="1656000" cy="576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Profiler Loop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Ranking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Rankings: Profiler vs. Assistant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0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1" name="TextShape 4"/>
          <p:cNvSpPr txBox="1"/>
          <p:nvPr/>
        </p:nvSpPr>
        <p:spPr>
          <a:xfrm>
            <a:off x="288000" y="864000"/>
            <a:ext cx="2520000" cy="42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FT benchmark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952000" y="792000"/>
            <a:ext cx="3744000" cy="4815360"/>
          </a:xfrm>
          <a:prstGeom prst="rect">
            <a:avLst/>
          </a:prstGeom>
          <a:ln>
            <a:noFill/>
          </a:ln>
        </p:spPr>
      </p:pic>
      <p:sp>
        <p:nvSpPr>
          <p:cNvPr id="523" name="CustomShape 1"/>
          <p:cNvSpPr/>
          <p:nvPr/>
        </p:nvSpPr>
        <p:spPr>
          <a:xfrm>
            <a:off x="7488000" y="2592000"/>
            <a:ext cx="1656000" cy="576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Transformation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24" name="TextShape 2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Rankings: Profiler vs. Assistant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5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7488000" y="1080000"/>
            <a:ext cx="1656000" cy="576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Profiler Loop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Ranking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27" name="TextShape 5"/>
          <p:cNvSpPr txBox="1"/>
          <p:nvPr/>
        </p:nvSpPr>
        <p:spPr>
          <a:xfrm>
            <a:off x="288000" y="864000"/>
            <a:ext cx="2520000" cy="42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FT benchmark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952000" y="792000"/>
            <a:ext cx="3744000" cy="4815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7488000" y="4032000"/>
            <a:ext cx="1656000" cy="576000"/>
          </a:xfrm>
          <a:prstGeom prst="rect">
            <a:avLst/>
          </a:prstGeom>
          <a:noFill/>
          <a:ln w="1260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00a933"/>
                </a:solidFill>
                <a:latin typeface="Arial"/>
              </a:rPr>
              <a:t>Improved Loop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00a933"/>
                </a:solidFill>
                <a:latin typeface="Arial"/>
              </a:rPr>
              <a:t>Ranking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Rankings: Profiler vs. Assistant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1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7488000" y="2592000"/>
            <a:ext cx="1656000" cy="576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Transformation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33" name="CustomShape 5"/>
          <p:cNvSpPr/>
          <p:nvPr/>
        </p:nvSpPr>
        <p:spPr>
          <a:xfrm>
            <a:off x="7488000" y="1080000"/>
            <a:ext cx="1656000" cy="576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Profiler Loop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Ranking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34" name="TextShape 6"/>
          <p:cNvSpPr txBox="1"/>
          <p:nvPr/>
        </p:nvSpPr>
        <p:spPr>
          <a:xfrm>
            <a:off x="288000" y="864000"/>
            <a:ext cx="2520000" cy="42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FT benchmark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02480" y="360000"/>
            <a:ext cx="9245520" cy="5310000"/>
          </a:xfrm>
          <a:prstGeom prst="rect">
            <a:avLst/>
          </a:prstGeom>
          <a:ln>
            <a:noFill/>
          </a:ln>
        </p:spPr>
      </p:pic>
      <p:sp>
        <p:nvSpPr>
          <p:cNvPr id="536" name="TextShape 1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8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074240" y="706320"/>
            <a:ext cx="8069760" cy="4634640"/>
          </a:xfrm>
          <a:prstGeom prst="rect">
            <a:avLst/>
          </a:prstGeom>
          <a:ln>
            <a:noFill/>
          </a:ln>
        </p:spPr>
      </p:pic>
      <p:sp>
        <p:nvSpPr>
          <p:cNvPr id="540" name="TextShape 2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074240" y="706320"/>
            <a:ext cx="8069760" cy="4634640"/>
          </a:xfrm>
          <a:prstGeom prst="rect">
            <a:avLst/>
          </a:prstGeom>
          <a:ln>
            <a:noFill/>
          </a:ln>
        </p:spPr>
      </p:pic>
      <p:sp>
        <p:nvSpPr>
          <p:cNvPr id="543" name="TextShape 2"/>
          <p:cNvSpPr txBox="1"/>
          <p:nvPr/>
        </p:nvSpPr>
        <p:spPr>
          <a:xfrm>
            <a:off x="1080000" y="2372400"/>
            <a:ext cx="7776000" cy="967680"/>
          </a:xfrm>
          <a:prstGeom prst="rect">
            <a:avLst/>
          </a:prstGeom>
          <a:solidFill>
            <a:srgbClr val="dde8cb">
              <a:alpha val="80000"/>
            </a:srgbClr>
          </a:solidFill>
          <a:ln w="38160">
            <a:solidFill>
              <a:srgbClr val="00a933"/>
            </a:solidFill>
            <a:round/>
          </a:ln>
        </p:spPr>
        <p:txBody>
          <a:bodyPr lIns="108720" rIns="108720" tIns="63720" bIns="6372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8 benchmarks in total: </a:t>
            </a:r>
            <a:r>
              <a:rPr b="1" lang="en-GB" sz="2400" spc="-1" strike="noStrike">
                <a:latin typeface="Arial"/>
              </a:rPr>
              <a:t>4 wins</a:t>
            </a:r>
            <a:r>
              <a:rPr b="1" lang="en-GB" sz="2400" spc="-1" strike="noStrike">
                <a:latin typeface="Arial"/>
              </a:rPr>
              <a:t> / </a:t>
            </a:r>
            <a:r>
              <a:rPr b="1" lang="en-GB" sz="2400" spc="-1" strike="noStrike">
                <a:latin typeface="Arial"/>
              </a:rPr>
              <a:t>4 draws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4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215000" y="1296000"/>
            <a:ext cx="1772640" cy="1296000"/>
          </a:xfrm>
          <a:prstGeom prst="rect">
            <a:avLst/>
          </a:prstGeom>
          <a:ln>
            <a:noFill/>
          </a:ln>
        </p:spPr>
      </p:pic>
      <p:sp>
        <p:nvSpPr>
          <p:cNvPr id="62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</a:t>
            </a:r>
            <a:r>
              <a:rPr b="1" lang="en-GB" sz="2400" spc="-1" strike="noStrike">
                <a:latin typeface="Arial"/>
              </a:rPr>
              <a:t>Statement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772640" y="2016000"/>
            <a:ext cx="1467360" cy="72000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052640" y="187200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984000" y="3888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 flipH="1">
            <a:off x="7034760" y="3888000"/>
            <a:ext cx="633960" cy="576000"/>
          </a:xfrm>
          <a:prstGeom prst="rect">
            <a:avLst/>
          </a:prstGeom>
          <a:ln>
            <a:noFill/>
          </a:ln>
        </p:spPr>
      </p:pic>
      <p:sp>
        <p:nvSpPr>
          <p:cNvPr id="67" name="TextShape 2"/>
          <p:cNvSpPr txBox="1"/>
          <p:nvPr/>
        </p:nvSpPr>
        <p:spPr>
          <a:xfrm>
            <a:off x="1584000" y="372312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8" name="TextShape 3"/>
          <p:cNvSpPr txBox="1"/>
          <p:nvPr/>
        </p:nvSpPr>
        <p:spPr>
          <a:xfrm>
            <a:off x="1584000" y="460800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200" spc="-1" strike="noStrike">
                <a:latin typeface="Arial"/>
              </a:rPr>
              <a:t>...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9" name="TextShape 4"/>
          <p:cNvSpPr txBox="1"/>
          <p:nvPr/>
        </p:nvSpPr>
        <p:spPr>
          <a:xfrm>
            <a:off x="1584000" y="429948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0" name="TextShape 5"/>
          <p:cNvSpPr txBox="1"/>
          <p:nvPr/>
        </p:nvSpPr>
        <p:spPr>
          <a:xfrm>
            <a:off x="1584000" y="489312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1" name="Line 6"/>
          <p:cNvSpPr/>
          <p:nvPr/>
        </p:nvSpPr>
        <p:spPr>
          <a:xfrm>
            <a:off x="2160000" y="3744000"/>
            <a:ext cx="0" cy="1656000"/>
          </a:xfrm>
          <a:prstGeom prst="line">
            <a:avLst/>
          </a:prstGeom>
          <a:ln w="3816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Shape 7"/>
          <p:cNvSpPr txBox="1"/>
          <p:nvPr/>
        </p:nvSpPr>
        <p:spPr>
          <a:xfrm>
            <a:off x="5976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3" name="TextShape 8"/>
          <p:cNvSpPr txBox="1"/>
          <p:nvPr/>
        </p:nvSpPr>
        <p:spPr>
          <a:xfrm>
            <a:off x="5976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4" name="TextShape 9"/>
          <p:cNvSpPr txBox="1"/>
          <p:nvPr/>
        </p:nvSpPr>
        <p:spPr>
          <a:xfrm>
            <a:off x="5976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5" name="TextShape 10"/>
          <p:cNvSpPr txBox="1"/>
          <p:nvPr/>
        </p:nvSpPr>
        <p:spPr>
          <a:xfrm>
            <a:off x="5976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6" name="TextShape 11"/>
          <p:cNvSpPr txBox="1"/>
          <p:nvPr/>
        </p:nvSpPr>
        <p:spPr>
          <a:xfrm>
            <a:off x="6840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7" name="TextShape 12"/>
          <p:cNvSpPr txBox="1"/>
          <p:nvPr/>
        </p:nvSpPr>
        <p:spPr>
          <a:xfrm>
            <a:off x="6840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8" name="TextShape 13"/>
          <p:cNvSpPr txBox="1"/>
          <p:nvPr/>
        </p:nvSpPr>
        <p:spPr>
          <a:xfrm>
            <a:off x="6840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79" name="TextShape 14"/>
          <p:cNvSpPr txBox="1"/>
          <p:nvPr/>
        </p:nvSpPr>
        <p:spPr>
          <a:xfrm>
            <a:off x="6840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0" name="TextShape 15"/>
          <p:cNvSpPr txBox="1"/>
          <p:nvPr/>
        </p:nvSpPr>
        <p:spPr>
          <a:xfrm>
            <a:off x="8208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1" name="TextShape 16"/>
          <p:cNvSpPr txBox="1"/>
          <p:nvPr/>
        </p:nvSpPr>
        <p:spPr>
          <a:xfrm>
            <a:off x="8208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2" name="TextShape 17"/>
          <p:cNvSpPr txBox="1"/>
          <p:nvPr/>
        </p:nvSpPr>
        <p:spPr>
          <a:xfrm>
            <a:off x="8208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3" name="TextShape 18"/>
          <p:cNvSpPr txBox="1"/>
          <p:nvPr/>
        </p:nvSpPr>
        <p:spPr>
          <a:xfrm>
            <a:off x="8208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4" name="TextShape 19"/>
          <p:cNvSpPr txBox="1"/>
          <p:nvPr/>
        </p:nvSpPr>
        <p:spPr>
          <a:xfrm>
            <a:off x="7560000" y="1800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85" name="Line 20"/>
          <p:cNvSpPr/>
          <p:nvPr/>
        </p:nvSpPr>
        <p:spPr>
          <a:xfrm>
            <a:off x="6336000" y="1368000"/>
            <a:ext cx="864000" cy="1080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21"/>
          <p:cNvSpPr/>
          <p:nvPr/>
        </p:nvSpPr>
        <p:spPr>
          <a:xfrm flipH="1">
            <a:off x="6264000" y="1368000"/>
            <a:ext cx="936000" cy="1080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22"/>
          <p:cNvSpPr/>
          <p:nvPr/>
        </p:nvSpPr>
        <p:spPr>
          <a:xfrm>
            <a:off x="8568000" y="1368000"/>
            <a:ext cx="0" cy="1152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23"/>
          <p:cNvSpPr/>
          <p:nvPr/>
        </p:nvSpPr>
        <p:spPr>
          <a:xfrm flipH="1">
            <a:off x="6696000" y="1584000"/>
            <a:ext cx="144000" cy="288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24"/>
          <p:cNvSpPr/>
          <p:nvPr/>
        </p:nvSpPr>
        <p:spPr>
          <a:xfrm>
            <a:off x="7560000" y="1800000"/>
            <a:ext cx="648000" cy="216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25"/>
          <p:cNvSpPr/>
          <p:nvPr/>
        </p:nvSpPr>
        <p:spPr>
          <a:xfrm flipH="1">
            <a:off x="6696000" y="1584000"/>
            <a:ext cx="1510560" cy="648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6"/>
          <p:cNvSpPr/>
          <p:nvPr/>
        </p:nvSpPr>
        <p:spPr>
          <a:xfrm>
            <a:off x="864000" y="576000"/>
            <a:ext cx="2520000" cy="576000"/>
          </a:xfrm>
          <a:prstGeom prst="rect">
            <a:avLst/>
          </a:prstGeom>
          <a:solidFill>
            <a:srgbClr val="afd095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Parallel </a:t>
            </a:r>
            <a:r>
              <a:rPr b="1" lang="en-GB" sz="1600" spc="-1" strike="noStrike">
                <a:latin typeface="Arial"/>
              </a:rPr>
              <a:t>Hardware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</a:t>
            </a:r>
            <a:r>
              <a:rPr b="1" lang="en-GB" sz="1600" spc="-1" strike="noStrike">
                <a:latin typeface="Arial"/>
              </a:rPr>
              <a:t>Ubiqutous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" name="CustomShape 27"/>
          <p:cNvSpPr/>
          <p:nvPr/>
        </p:nvSpPr>
        <p:spPr>
          <a:xfrm>
            <a:off x="936000" y="2952000"/>
            <a:ext cx="2520000" cy="576000"/>
          </a:xfrm>
          <a:prstGeom prst="rect">
            <a:avLst/>
          </a:prstGeom>
          <a:solidFill>
            <a:srgbClr val="ffa6a6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Software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</a:t>
            </a:r>
            <a:r>
              <a:rPr b="1" lang="en-GB" sz="1600" spc="-1" strike="noStrike">
                <a:latin typeface="Arial"/>
              </a:rPr>
              <a:t>Sequenti</a:t>
            </a:r>
            <a:r>
              <a:rPr b="1" lang="en-GB" sz="1600" spc="-1" strike="noStrike">
                <a:latin typeface="Arial"/>
              </a:rPr>
              <a:t>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" name="CustomShape 28"/>
          <p:cNvSpPr/>
          <p:nvPr/>
        </p:nvSpPr>
        <p:spPr>
          <a:xfrm>
            <a:off x="6192000" y="576000"/>
            <a:ext cx="2520000" cy="576000"/>
          </a:xfrm>
          <a:prstGeom prst="rect">
            <a:avLst/>
          </a:prstGeom>
          <a:solidFill>
            <a:srgbClr val="ffa6a6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Automatic </a:t>
            </a:r>
            <a:r>
              <a:rPr b="1" lang="en-GB" sz="1600" spc="-1" strike="noStrike">
                <a:latin typeface="Arial"/>
              </a:rPr>
              <a:t>Parallelization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Limited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4" name="CustomShape 29"/>
          <p:cNvSpPr/>
          <p:nvPr/>
        </p:nvSpPr>
        <p:spPr>
          <a:xfrm>
            <a:off x="6192000" y="2952000"/>
            <a:ext cx="2520000" cy="576000"/>
          </a:xfrm>
          <a:prstGeom prst="rect">
            <a:avLst/>
          </a:prstGeom>
          <a:solidFill>
            <a:srgbClr val="ffa6a6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Manual </a:t>
            </a:r>
            <a:r>
              <a:rPr b="1" lang="en-GB" sz="1600" spc="-1" strike="noStrike">
                <a:latin typeface="Arial"/>
              </a:rPr>
              <a:t>Paralleliz</a:t>
            </a:r>
            <a:r>
              <a:rPr b="1" lang="en-GB" sz="1600" spc="-1" strike="noStrike">
                <a:latin typeface="Arial"/>
              </a:rPr>
              <a:t>ation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Hard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5" name="TextShape 30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074240" y="706320"/>
            <a:ext cx="8069760" cy="4634640"/>
          </a:xfrm>
          <a:prstGeom prst="rect">
            <a:avLst/>
          </a:prstGeom>
          <a:ln>
            <a:noFill/>
          </a:ln>
        </p:spPr>
      </p:pic>
      <p:sp>
        <p:nvSpPr>
          <p:cNvPr id="547" name="TextShape 2"/>
          <p:cNvSpPr txBox="1"/>
          <p:nvPr/>
        </p:nvSpPr>
        <p:spPr>
          <a:xfrm>
            <a:off x="1074240" y="1773000"/>
            <a:ext cx="7709760" cy="2166840"/>
          </a:xfrm>
          <a:prstGeom prst="rect">
            <a:avLst/>
          </a:prstGeom>
          <a:solidFill>
            <a:srgbClr val="dde8cb">
              <a:alpha val="80000"/>
            </a:srgbClr>
          </a:solidFill>
          <a:ln w="38160">
            <a:solidFill>
              <a:srgbClr val="00a933"/>
            </a:solidFill>
            <a:round/>
          </a:ln>
        </p:spPr>
        <p:txBody>
          <a:bodyPr lIns="108720" rIns="108720" tIns="63720" bIns="6372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Our methodology reduces the number of Lines Of Code (LOCs) to be manually inspected and transformed by 20%</a:t>
            </a:r>
            <a:endParaRPr b="0" lang="en-GB" sz="2400" spc="-1" strike="noStrike">
              <a:latin typeface="Arial"/>
            </a:endParaRPr>
          </a:p>
          <a:p>
            <a:pPr algn="ctr"/>
            <a:endParaRPr b="0" lang="en-GB" sz="2400" spc="-1" strike="noStrike">
              <a:latin typeface="Arial"/>
            </a:endParaRPr>
          </a:p>
          <a:p>
            <a:pPr algn="ctr"/>
            <a:r>
              <a:rPr b="1" lang="en-GB" sz="2400" spc="-1" strike="noStrike">
                <a:latin typeface="Arial"/>
                <a:ea typeface="Noto Sans CJK SC"/>
              </a:rPr>
              <a:t>That reduction might result into significant cost savings given a high price of a </a:t>
            </a:r>
            <a:r>
              <a:rPr b="1" lang="en-GB" sz="2400" spc="-1" strike="noStrike">
                <a:latin typeface="Arial"/>
              </a:rPr>
              <a:t>human expert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8" name="TextShape 3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9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288520" y="1368000"/>
            <a:ext cx="5343480" cy="2729880"/>
          </a:xfrm>
          <a:prstGeom prst="rect">
            <a:avLst/>
          </a:prstGeom>
          <a:ln>
            <a:noFill/>
          </a:ln>
        </p:spPr>
      </p:pic>
      <p:sp>
        <p:nvSpPr>
          <p:cNvPr id="550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ML Model Predictive Performance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2376000" y="1800000"/>
            <a:ext cx="5112000" cy="648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TextShape 3"/>
          <p:cNvSpPr txBox="1"/>
          <p:nvPr/>
        </p:nvSpPr>
        <p:spPr>
          <a:xfrm>
            <a:off x="648000" y="1873800"/>
            <a:ext cx="171252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solidFill>
                  <a:srgbClr val="2a6099"/>
                </a:solidFill>
                <a:latin typeface="Arial"/>
              </a:rPr>
              <a:t>Reference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3" name="TextShape 4"/>
          <p:cNvSpPr txBox="1"/>
          <p:nvPr/>
        </p:nvSpPr>
        <p:spPr>
          <a:xfrm>
            <a:off x="2376000" y="4107240"/>
            <a:ext cx="5112000" cy="807480"/>
          </a:xfrm>
          <a:prstGeom prst="rect">
            <a:avLst/>
          </a:prstGeom>
          <a:noFill/>
          <a:ln w="38160">
            <a:solidFill>
              <a:srgbClr val="00a933"/>
            </a:solidFill>
            <a:round/>
          </a:ln>
        </p:spPr>
        <p:txBody>
          <a:bodyPr lIns="108720" rIns="108720" tIns="63720" bIns="63720" anchor="ctr">
            <a:spAutoFit/>
          </a:bodyPr>
          <a:p>
            <a:pPr algn="ctr"/>
            <a:r>
              <a:rPr b="1" lang="en-GB" sz="2400" spc="-1" strike="noStrike">
                <a:solidFill>
                  <a:srgbClr val="00a933"/>
                </a:solidFill>
                <a:latin typeface="Arial"/>
              </a:rPr>
              <a:t>Around 90% predictive accuracy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4" name="TextShape 5"/>
          <p:cNvSpPr txBox="1"/>
          <p:nvPr/>
        </p:nvSpPr>
        <p:spPr>
          <a:xfrm>
            <a:off x="9576000" y="5323680"/>
            <a:ext cx="50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10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13360" y="1120680"/>
            <a:ext cx="4310640" cy="363132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68440" y="151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557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ML Model Predictive Performance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432000" y="82224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2376000" y="4320000"/>
            <a:ext cx="4176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TextShape 4"/>
          <p:cNvSpPr txBox="1"/>
          <p:nvPr/>
        </p:nvSpPr>
        <p:spPr>
          <a:xfrm>
            <a:off x="360000" y="4327560"/>
            <a:ext cx="2952000" cy="640440"/>
          </a:xfrm>
          <a:prstGeom prst="rect">
            <a:avLst/>
          </a:prstGeom>
          <a:noFill/>
          <a:ln w="38160">
            <a:solidFill>
              <a:srgbClr val="f10d0c"/>
            </a:solidFill>
            <a:round/>
          </a:ln>
        </p:spPr>
        <p:txBody>
          <a:bodyPr lIns="109080" rIns="109080" tIns="64080" bIns="64080" anchor="ctr">
            <a:spAutoFit/>
          </a:bodyPr>
          <a:p>
            <a:pPr algn="ctr"/>
            <a:r>
              <a:rPr b="1" lang="en-GB" sz="1800" spc="-1" strike="noStrike">
                <a:solidFill>
                  <a:srgbClr val="f10d0c"/>
                </a:solidFill>
                <a:latin typeface="Arial"/>
              </a:rPr>
              <a:t>False positive rate of 8% 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solidFill>
                  <a:srgbClr val="f10d0c"/>
                </a:solidFill>
                <a:latin typeface="Arial"/>
              </a:rPr>
              <a:t>is not critical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1" name="TextShape 5"/>
          <p:cNvSpPr txBox="1"/>
          <p:nvPr/>
        </p:nvSpPr>
        <p:spPr>
          <a:xfrm>
            <a:off x="6624000" y="1728000"/>
            <a:ext cx="2952000" cy="401760"/>
          </a:xfrm>
          <a:prstGeom prst="rect">
            <a:avLst/>
          </a:prstGeom>
          <a:noFill/>
          <a:ln w="38160">
            <a:solidFill>
              <a:srgbClr val="2a6099"/>
            </a:solidFill>
            <a:round/>
          </a:ln>
        </p:spPr>
        <p:txBody>
          <a:bodyPr lIns="109080" rIns="109080" tIns="64080" bIns="64080" anchor="ctr">
            <a:spAutoFit/>
          </a:bodyPr>
          <a:p>
            <a:pPr algn="ctr"/>
            <a:r>
              <a:rPr b="1" lang="en-GB" sz="1800" spc="-1" strike="noStrike">
                <a:solidFill>
                  <a:srgbClr val="2a6099"/>
                </a:solidFill>
                <a:latin typeface="Arial"/>
              </a:rPr>
              <a:t>Agreement rate of 80%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2" name="TextShape 6"/>
          <p:cNvSpPr txBox="1"/>
          <p:nvPr/>
        </p:nvSpPr>
        <p:spPr>
          <a:xfrm>
            <a:off x="5760000" y="4566240"/>
            <a:ext cx="2952000" cy="401760"/>
          </a:xfrm>
          <a:prstGeom prst="rect">
            <a:avLst/>
          </a:prstGeom>
          <a:noFill/>
          <a:ln w="38160">
            <a:solidFill>
              <a:srgbClr val="00a933"/>
            </a:solidFill>
            <a:round/>
          </a:ln>
        </p:spPr>
        <p:txBody>
          <a:bodyPr lIns="109080" rIns="109080" tIns="64080" bIns="64080" anchor="ctr">
            <a:spAutoFit/>
          </a:bodyPr>
          <a:p>
            <a:pPr algn="ctr"/>
            <a:r>
              <a:rPr b="1" lang="en-GB" sz="1800" spc="-1" strike="noStrike">
                <a:solidFill>
                  <a:srgbClr val="00a933"/>
                </a:solidFill>
                <a:latin typeface="Arial"/>
              </a:rPr>
              <a:t>Discovery rate of 10%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3" name="TextShape 7"/>
          <p:cNvSpPr txBox="1"/>
          <p:nvPr/>
        </p:nvSpPr>
        <p:spPr>
          <a:xfrm>
            <a:off x="9576000" y="5323680"/>
            <a:ext cx="50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11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4" name="Line 8"/>
          <p:cNvSpPr/>
          <p:nvPr/>
        </p:nvSpPr>
        <p:spPr>
          <a:xfrm flipH="1" flipV="1">
            <a:off x="4176000" y="3168000"/>
            <a:ext cx="3096000" cy="1296000"/>
          </a:xfrm>
          <a:prstGeom prst="line">
            <a:avLst/>
          </a:prstGeom>
          <a:ln w="38160">
            <a:solidFill>
              <a:srgbClr val="00a9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Line 9"/>
          <p:cNvSpPr/>
          <p:nvPr/>
        </p:nvSpPr>
        <p:spPr>
          <a:xfrm flipH="1">
            <a:off x="4680000" y="1944000"/>
            <a:ext cx="1872000" cy="504000"/>
          </a:xfrm>
          <a:prstGeom prst="line">
            <a:avLst/>
          </a:prstGeom>
          <a:ln w="38160">
            <a:solidFill>
              <a:srgbClr val="2a609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10"/>
          <p:cNvSpPr/>
          <p:nvPr/>
        </p:nvSpPr>
        <p:spPr>
          <a:xfrm flipV="1">
            <a:off x="1728000" y="3168000"/>
            <a:ext cx="1800000" cy="1080000"/>
          </a:xfrm>
          <a:prstGeom prst="line">
            <a:avLst/>
          </a:prstGeom>
          <a:ln w="38160">
            <a:solidFill>
              <a:srgbClr val="ff6d6d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Summary &amp; Conclusions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960480" y="648000"/>
            <a:ext cx="8327520" cy="474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2a6099"/>
                </a:solidFill>
                <a:latin typeface="Arial"/>
                <a:ea typeface="Noto Sans CJK SC"/>
              </a:rPr>
              <a:t>AI-inspired tool and methodology for manual software parallelization have been designed and implemented as a prototype:</a:t>
            </a:r>
            <a:endParaRPr b="0" lang="en-GB" sz="2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"/>
              </a:rPr>
              <a:t>Loop parallelizability is learnable property</a:t>
            </a:r>
            <a:endParaRPr b="0" lang="en-GB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"/>
              </a:rPr>
              <a:t>Designed ML model of loop parallelizability achieves the accuracy of 90%</a:t>
            </a:r>
            <a:endParaRPr b="0" lang="en-GB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"/>
              </a:rPr>
              <a:t>The model has been integrated into parallelization assistant</a:t>
            </a:r>
            <a:endParaRPr b="0" lang="en-GB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latin typeface="Arial"/>
                <a:ea typeface="Noto Sans CJK SC"/>
              </a:rPr>
              <a:t>Deployed against SNU NPB benchmarks our assistant showed a faster parallelization process over traditional profile-guided method: a programmer is required to inspect and transform 20% less Lines Of Code (LOC)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714400" y="46440"/>
            <a:ext cx="669600" cy="553680"/>
          </a:xfrm>
          <a:prstGeom prst="rect">
            <a:avLst/>
          </a:prstGeom>
          <a:ln>
            <a:noFill/>
          </a:ln>
        </p:spPr>
      </p:pic>
      <p:pic>
        <p:nvPicPr>
          <p:cNvPr id="57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705040" y="439200"/>
            <a:ext cx="638640" cy="227880"/>
          </a:xfrm>
          <a:prstGeom prst="rect">
            <a:avLst/>
          </a:prstGeom>
          <a:ln>
            <a:noFill/>
          </a:ln>
        </p:spPr>
      </p:pic>
      <p:pic>
        <p:nvPicPr>
          <p:cNvPr id="57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880000" y="781200"/>
            <a:ext cx="4208760" cy="4834800"/>
          </a:xfrm>
          <a:prstGeom prst="rect">
            <a:avLst/>
          </a:prstGeom>
          <a:ln>
            <a:noFill/>
          </a:ln>
        </p:spPr>
      </p:pic>
      <p:sp>
        <p:nvSpPr>
          <p:cNvPr id="572" name="CustomShape 1"/>
          <p:cNvSpPr/>
          <p:nvPr/>
        </p:nvSpPr>
        <p:spPr>
          <a:xfrm>
            <a:off x="2880000" y="781200"/>
            <a:ext cx="4248000" cy="11628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"/>
          <p:cNvSpPr/>
          <p:nvPr/>
        </p:nvSpPr>
        <p:spPr>
          <a:xfrm>
            <a:off x="5007240" y="2016000"/>
            <a:ext cx="2120760" cy="11520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5007240" y="4464000"/>
            <a:ext cx="2120760" cy="11520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4"/>
          <p:cNvSpPr/>
          <p:nvPr/>
        </p:nvSpPr>
        <p:spPr>
          <a:xfrm>
            <a:off x="5007240" y="3240000"/>
            <a:ext cx="2120760" cy="1152000"/>
          </a:xfrm>
          <a:prstGeom prst="rect">
            <a:avLst/>
          </a:prstGeom>
          <a:noFill/>
          <a:ln w="1908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5"/>
          <p:cNvSpPr/>
          <p:nvPr/>
        </p:nvSpPr>
        <p:spPr>
          <a:xfrm>
            <a:off x="2847240" y="2016000"/>
            <a:ext cx="2120760" cy="3600000"/>
          </a:xfrm>
          <a:prstGeom prst="rect">
            <a:avLst/>
          </a:prstGeom>
          <a:noFill/>
          <a:ln w="1908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TextShape 6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0" y="0"/>
            <a:ext cx="10080000" cy="648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TextShape 2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Motivating example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98800" y="57600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58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88000" y="129600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582" name="TextShape 3"/>
          <p:cNvSpPr txBox="1"/>
          <p:nvPr/>
        </p:nvSpPr>
        <p:spPr>
          <a:xfrm>
            <a:off x="1440000" y="576000"/>
            <a:ext cx="187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SNU NPB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latin typeface="Arial"/>
              </a:rPr>
              <a:t>Conjugate Gradient (CG)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latin typeface="Arial"/>
              </a:rPr>
              <a:t>benchmark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3960000" y="1152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4" name="CustomShape 5"/>
          <p:cNvSpPr/>
          <p:nvPr/>
        </p:nvSpPr>
        <p:spPr>
          <a:xfrm>
            <a:off x="3960000" y="1440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5" name="CustomShape 6"/>
          <p:cNvSpPr/>
          <p:nvPr/>
        </p:nvSpPr>
        <p:spPr>
          <a:xfrm>
            <a:off x="3960000" y="1728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6" name="TextShape 7"/>
          <p:cNvSpPr txBox="1"/>
          <p:nvPr/>
        </p:nvSpPr>
        <p:spPr>
          <a:xfrm>
            <a:off x="3744000" y="576000"/>
            <a:ext cx="144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Profiler’s Loop Ranking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87" name="TextShape 8"/>
          <p:cNvSpPr txBox="1"/>
          <p:nvPr/>
        </p:nvSpPr>
        <p:spPr>
          <a:xfrm>
            <a:off x="4095720" y="109548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cg.c:326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88" name="TextShape 9"/>
          <p:cNvSpPr txBox="1"/>
          <p:nvPr/>
        </p:nvSpPr>
        <p:spPr>
          <a:xfrm>
            <a:off x="4095720" y="138564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cg.c:484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89" name="TextShape 10"/>
          <p:cNvSpPr txBox="1"/>
          <p:nvPr/>
        </p:nvSpPr>
        <p:spPr>
          <a:xfrm>
            <a:off x="4096080" y="167580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cg.c:509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90" name="CustomShape 11"/>
          <p:cNvSpPr/>
          <p:nvPr/>
        </p:nvSpPr>
        <p:spPr>
          <a:xfrm>
            <a:off x="5904000" y="115200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1" name="CustomShape 12"/>
          <p:cNvSpPr/>
          <p:nvPr/>
        </p:nvSpPr>
        <p:spPr>
          <a:xfrm>
            <a:off x="5904000" y="144000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2" name="CustomShape 13"/>
          <p:cNvSpPr/>
          <p:nvPr/>
        </p:nvSpPr>
        <p:spPr>
          <a:xfrm>
            <a:off x="5904000" y="172800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3" name="TextShape 14"/>
          <p:cNvSpPr txBox="1"/>
          <p:nvPr/>
        </p:nvSpPr>
        <p:spPr>
          <a:xfrm>
            <a:off x="5688000" y="576000"/>
            <a:ext cx="144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Assistant’s Loop Ranking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94" name="TextShape 15"/>
          <p:cNvSpPr txBox="1"/>
          <p:nvPr/>
        </p:nvSpPr>
        <p:spPr>
          <a:xfrm>
            <a:off x="6048000" y="143568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cg.c:326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95" name="TextShape 16"/>
          <p:cNvSpPr txBox="1"/>
          <p:nvPr/>
        </p:nvSpPr>
        <p:spPr>
          <a:xfrm>
            <a:off x="6048000" y="172584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cg.c:484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596" name="TextShape 17"/>
          <p:cNvSpPr txBox="1"/>
          <p:nvPr/>
        </p:nvSpPr>
        <p:spPr>
          <a:xfrm>
            <a:off x="6048000" y="115200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cg.c:509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44000" y="3420000"/>
            <a:ext cx="3240000" cy="147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598" name="TextShape 18"/>
          <p:cNvSpPr txBox="1"/>
          <p:nvPr/>
        </p:nvSpPr>
        <p:spPr>
          <a:xfrm>
            <a:off x="2520000" y="460584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cg.c:326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44000" y="2268000"/>
            <a:ext cx="3240000" cy="94248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600" name="TextShape 19"/>
          <p:cNvSpPr txBox="1"/>
          <p:nvPr/>
        </p:nvSpPr>
        <p:spPr>
          <a:xfrm>
            <a:off x="2448000" y="2920320"/>
            <a:ext cx="93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cg.c:509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01" name="TextShape 20"/>
          <p:cNvSpPr txBox="1"/>
          <p:nvPr/>
        </p:nvSpPr>
        <p:spPr>
          <a:xfrm>
            <a:off x="5256000" y="1065960"/>
            <a:ext cx="50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GB" sz="1800" spc="-1" strike="noStrike">
                <a:latin typeface="Arial"/>
              </a:rPr>
              <a:t>vs.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2" name="TextShape 21"/>
          <p:cNvSpPr txBox="1"/>
          <p:nvPr/>
        </p:nvSpPr>
        <p:spPr>
          <a:xfrm>
            <a:off x="7776000" y="1149840"/>
            <a:ext cx="79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[ 85% ]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03" name="TextShape 22"/>
          <p:cNvSpPr txBox="1"/>
          <p:nvPr/>
        </p:nvSpPr>
        <p:spPr>
          <a:xfrm>
            <a:off x="7056000" y="576360"/>
            <a:ext cx="2304000" cy="50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Assistant’s Parallel Loop 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Probability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04" name="TextShape 23"/>
          <p:cNvSpPr txBox="1"/>
          <p:nvPr/>
        </p:nvSpPr>
        <p:spPr>
          <a:xfrm>
            <a:off x="7776000" y="1437840"/>
            <a:ext cx="79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[ 29% ]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05" name="TextShape 24"/>
          <p:cNvSpPr txBox="1"/>
          <p:nvPr/>
        </p:nvSpPr>
        <p:spPr>
          <a:xfrm>
            <a:off x="7776000" y="1728000"/>
            <a:ext cx="792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[ 8% ]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06" name="CustomShape 25"/>
          <p:cNvSpPr/>
          <p:nvPr/>
        </p:nvSpPr>
        <p:spPr>
          <a:xfrm>
            <a:off x="5760000" y="576360"/>
            <a:ext cx="3528000" cy="1440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6"/>
          <p:cNvSpPr/>
          <p:nvPr/>
        </p:nvSpPr>
        <p:spPr>
          <a:xfrm>
            <a:off x="3744000" y="576000"/>
            <a:ext cx="1440000" cy="144000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27"/>
          <p:cNvSpPr/>
          <p:nvPr/>
        </p:nvSpPr>
        <p:spPr>
          <a:xfrm flipV="1">
            <a:off x="7128000" y="1224000"/>
            <a:ext cx="0" cy="720000"/>
          </a:xfrm>
          <a:prstGeom prst="line">
            <a:avLst/>
          </a:prstGeom>
          <a:ln w="12600">
            <a:solidFill>
              <a:srgbClr val="77bc6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09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5536440" y="414576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610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5359320" y="2520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611" name="TextShape 28"/>
          <p:cNvSpPr txBox="1"/>
          <p:nvPr/>
        </p:nvSpPr>
        <p:spPr>
          <a:xfrm>
            <a:off x="5400000" y="345600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2" name="TextShape 29"/>
          <p:cNvSpPr txBox="1"/>
          <p:nvPr/>
        </p:nvSpPr>
        <p:spPr>
          <a:xfrm>
            <a:off x="5493240" y="223200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3" name="CustomShape 30"/>
          <p:cNvSpPr/>
          <p:nvPr/>
        </p:nvSpPr>
        <p:spPr>
          <a:xfrm>
            <a:off x="8280000" y="2808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4" name="CustomShape 31"/>
          <p:cNvSpPr/>
          <p:nvPr/>
        </p:nvSpPr>
        <p:spPr>
          <a:xfrm>
            <a:off x="8424000" y="2808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5" name="CustomShape 32"/>
          <p:cNvSpPr/>
          <p:nvPr/>
        </p:nvSpPr>
        <p:spPr>
          <a:xfrm>
            <a:off x="8568000" y="2808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6" name="TextShape 33"/>
          <p:cNvSpPr txBox="1"/>
          <p:nvPr/>
        </p:nvSpPr>
        <p:spPr>
          <a:xfrm>
            <a:off x="8784000" y="2664000"/>
            <a:ext cx="4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7" name="CustomShape 34"/>
          <p:cNvSpPr/>
          <p:nvPr/>
        </p:nvSpPr>
        <p:spPr>
          <a:xfrm>
            <a:off x="9216000" y="280800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8" name="CustomShape 35"/>
          <p:cNvSpPr/>
          <p:nvPr/>
        </p:nvSpPr>
        <p:spPr>
          <a:xfrm>
            <a:off x="8280000" y="45136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9" name="CustomShape 36"/>
          <p:cNvSpPr/>
          <p:nvPr/>
        </p:nvSpPr>
        <p:spPr>
          <a:xfrm>
            <a:off x="8424000" y="45136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0" name="CustomShape 37"/>
          <p:cNvSpPr/>
          <p:nvPr/>
        </p:nvSpPr>
        <p:spPr>
          <a:xfrm>
            <a:off x="8568000" y="45136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1" name="TextShape 38"/>
          <p:cNvSpPr txBox="1"/>
          <p:nvPr/>
        </p:nvSpPr>
        <p:spPr>
          <a:xfrm>
            <a:off x="8784000" y="4405680"/>
            <a:ext cx="4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2" name="CustomShape 39"/>
          <p:cNvSpPr/>
          <p:nvPr/>
        </p:nvSpPr>
        <p:spPr>
          <a:xfrm>
            <a:off x="9144000" y="45136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8474760" y="3312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624" name="" descr=""/>
          <p:cNvPicPr/>
          <p:nvPr/>
        </p:nvPicPr>
        <p:blipFill>
          <a:blip r:embed="rId8">
            <a:alphaModFix amt="50000"/>
          </a:blip>
          <a:stretch/>
        </p:blipFill>
        <p:spPr>
          <a:xfrm>
            <a:off x="8525520" y="3312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625" name="TextShape 40"/>
          <p:cNvSpPr txBox="1"/>
          <p:nvPr/>
        </p:nvSpPr>
        <p:spPr>
          <a:xfrm>
            <a:off x="3600000" y="3528000"/>
            <a:ext cx="1080000" cy="50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C/C++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0" lang="en-GB" sz="1400" spc="-1" strike="noStrike">
                <a:latin typeface="Arial"/>
              </a:rPr>
              <a:t>program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26" name="Line 41"/>
          <p:cNvSpPr/>
          <p:nvPr/>
        </p:nvSpPr>
        <p:spPr>
          <a:xfrm flipV="1">
            <a:off x="4680000" y="2952000"/>
            <a:ext cx="864000" cy="79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42"/>
          <p:cNvSpPr/>
          <p:nvPr/>
        </p:nvSpPr>
        <p:spPr>
          <a:xfrm>
            <a:off x="4680000" y="3816000"/>
            <a:ext cx="85644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43"/>
          <p:cNvSpPr/>
          <p:nvPr/>
        </p:nvSpPr>
        <p:spPr>
          <a:xfrm>
            <a:off x="6336000" y="2952000"/>
            <a:ext cx="180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44"/>
          <p:cNvSpPr/>
          <p:nvPr/>
        </p:nvSpPr>
        <p:spPr>
          <a:xfrm>
            <a:off x="7344000" y="4608000"/>
            <a:ext cx="79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TextShape 45"/>
          <p:cNvSpPr txBox="1"/>
          <p:nvPr/>
        </p:nvSpPr>
        <p:spPr>
          <a:xfrm>
            <a:off x="8144280" y="2272320"/>
            <a:ext cx="144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Program Loop Ranking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60000" y="933120"/>
            <a:ext cx="9360000" cy="45388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3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348080" y="2112480"/>
            <a:ext cx="1195920" cy="989640"/>
          </a:xfrm>
          <a:prstGeom prst="rect">
            <a:avLst/>
          </a:prstGeom>
          <a:ln>
            <a:noFill/>
          </a:ln>
        </p:spPr>
      </p:pic>
      <p:sp>
        <p:nvSpPr>
          <p:cNvPr id="633" name="CustomShape 1"/>
          <p:cNvSpPr/>
          <p:nvPr/>
        </p:nvSpPr>
        <p:spPr>
          <a:xfrm>
            <a:off x="0" y="0"/>
            <a:ext cx="10080000" cy="504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337280" y="283248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635" name="TextShape 2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Statement </a:t>
            </a:r>
            <a:r>
              <a:rPr b="0" lang="en-GB" sz="2400" spc="-1" strike="noStrike">
                <a:latin typeface="Arial"/>
              </a:rPr>
              <a:t>2/2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6" name="TextShape 3"/>
          <p:cNvSpPr txBox="1"/>
          <p:nvPr/>
        </p:nvSpPr>
        <p:spPr>
          <a:xfrm>
            <a:off x="0" y="504000"/>
            <a:ext cx="1008000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NAS Parallel Benchmarks (NPB)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60000" y="933120"/>
            <a:ext cx="9360000" cy="45388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3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278880" y="2472480"/>
            <a:ext cx="1195920" cy="98964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0" y="0"/>
            <a:ext cx="10080000" cy="504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268080" y="319248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641" name="TextShape 2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Statement </a:t>
            </a:r>
            <a:r>
              <a:rPr b="0" lang="en-GB" sz="2400" spc="-1" strike="noStrike">
                <a:latin typeface="Arial"/>
              </a:rPr>
              <a:t>2/2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2" name="TextShape 3"/>
          <p:cNvSpPr txBox="1"/>
          <p:nvPr/>
        </p:nvSpPr>
        <p:spPr>
          <a:xfrm>
            <a:off x="0" y="504000"/>
            <a:ext cx="1008000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NAS Parallel Benchmarks (NPB)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4618800" y="2785320"/>
            <a:ext cx="733320" cy="420120"/>
          </a:xfrm>
          <a:custGeom>
            <a:avLst/>
            <a:gdLst/>
            <a:ahLst/>
            <a:rect l="0" t="0" r="r" b="b"/>
            <a:pathLst>
              <a:path w="2039" h="1169">
                <a:moveTo>
                  <a:pt x="0" y="292"/>
                </a:moveTo>
                <a:lnTo>
                  <a:pt x="1528" y="292"/>
                </a:lnTo>
                <a:lnTo>
                  <a:pt x="1528" y="0"/>
                </a:lnTo>
                <a:lnTo>
                  <a:pt x="2038" y="584"/>
                </a:lnTo>
                <a:lnTo>
                  <a:pt x="1528" y="1168"/>
                </a:lnTo>
                <a:lnTo>
                  <a:pt x="1528" y="876"/>
                </a:lnTo>
                <a:lnTo>
                  <a:pt x="0" y="876"/>
                </a:lnTo>
                <a:lnTo>
                  <a:pt x="0" y="292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4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343120" y="2688120"/>
            <a:ext cx="719640" cy="630000"/>
          </a:xfrm>
          <a:prstGeom prst="rect">
            <a:avLst/>
          </a:prstGeom>
          <a:ln>
            <a:noFill/>
          </a:ln>
        </p:spPr>
      </p:pic>
      <p:pic>
        <p:nvPicPr>
          <p:cNvPr id="645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5608080" y="2207880"/>
            <a:ext cx="1530720" cy="1680120"/>
          </a:xfrm>
          <a:prstGeom prst="rect">
            <a:avLst/>
          </a:prstGeom>
          <a:ln>
            <a:noFill/>
          </a:ln>
        </p:spPr>
      </p:pic>
      <p:pic>
        <p:nvPicPr>
          <p:cNvPr id="646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5681520" y="2207880"/>
            <a:ext cx="936360" cy="945000"/>
          </a:xfrm>
          <a:prstGeom prst="rect">
            <a:avLst/>
          </a:prstGeom>
          <a:ln>
            <a:noFill/>
          </a:ln>
        </p:spPr>
      </p:pic>
      <p:sp>
        <p:nvSpPr>
          <p:cNvPr id="647" name="TextShape 5"/>
          <p:cNvSpPr txBox="1"/>
          <p:nvPr/>
        </p:nvSpPr>
        <p:spPr>
          <a:xfrm>
            <a:off x="2448000" y="1149480"/>
            <a:ext cx="5184000" cy="7945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txBody>
          <a:bodyPr lIns="18720" rIns="18720" tIns="18720" bIns="18720" anchor="ctr">
            <a:spAutoFit/>
          </a:bodyPr>
          <a:p>
            <a:pPr algn="ctr"/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Programmer still plays the major role </a:t>
            </a:r>
            <a:br/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in the task of software parallelization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0" y="0"/>
            <a:ext cx="10080000" cy="648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TextShape 2"/>
          <p:cNvSpPr txBox="1"/>
          <p:nvPr/>
        </p:nvSpPr>
        <p:spPr>
          <a:xfrm>
            <a:off x="0" y="0"/>
            <a:ext cx="10080000" cy="68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to use the assistant </a:t>
            </a:r>
            <a:endParaRPr b="0" lang="en-GB" sz="2400" spc="-1" strike="noStrike">
              <a:latin typeface="Arial"/>
            </a:endParaRPr>
          </a:p>
          <a:p>
            <a:pPr algn="ctr"/>
            <a:r>
              <a:rPr b="0" lang="en-GB" sz="1800" spc="-1" strike="noStrike">
                <a:latin typeface="Arial"/>
              </a:rPr>
              <a:t>(from the programmers perspective)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5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685240" y="397548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65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540160" y="126432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652" name="TextShape 3"/>
          <p:cNvSpPr txBox="1"/>
          <p:nvPr/>
        </p:nvSpPr>
        <p:spPr>
          <a:xfrm>
            <a:off x="2517120" y="328032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53" name="TextShape 4"/>
          <p:cNvSpPr txBox="1"/>
          <p:nvPr/>
        </p:nvSpPr>
        <p:spPr>
          <a:xfrm>
            <a:off x="2674080" y="976320"/>
            <a:ext cx="86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Profiler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54" name="CustomShape 5"/>
          <p:cNvSpPr/>
          <p:nvPr/>
        </p:nvSpPr>
        <p:spPr>
          <a:xfrm>
            <a:off x="5482080" y="155376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55" name="CustomShape 6"/>
          <p:cNvSpPr/>
          <p:nvPr/>
        </p:nvSpPr>
        <p:spPr>
          <a:xfrm>
            <a:off x="5626080" y="155376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56" name="CustomShape 7"/>
          <p:cNvSpPr/>
          <p:nvPr/>
        </p:nvSpPr>
        <p:spPr>
          <a:xfrm>
            <a:off x="5770080" y="155376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57" name="TextShape 8"/>
          <p:cNvSpPr txBox="1"/>
          <p:nvPr/>
        </p:nvSpPr>
        <p:spPr>
          <a:xfrm>
            <a:off x="5986080" y="1409760"/>
            <a:ext cx="4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58" name="CustomShape 9"/>
          <p:cNvSpPr/>
          <p:nvPr/>
        </p:nvSpPr>
        <p:spPr>
          <a:xfrm>
            <a:off x="6418080" y="1553760"/>
            <a:ext cx="216000" cy="216000"/>
          </a:xfrm>
          <a:prstGeom prst="ellipse">
            <a:avLst/>
          </a:prstGeom>
          <a:solidFill>
            <a:srgbClr val="729fcf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59" name="CustomShape 10"/>
          <p:cNvSpPr/>
          <p:nvPr/>
        </p:nvSpPr>
        <p:spPr>
          <a:xfrm>
            <a:off x="5469120" y="43660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0" name="CustomShape 11"/>
          <p:cNvSpPr/>
          <p:nvPr/>
        </p:nvSpPr>
        <p:spPr>
          <a:xfrm>
            <a:off x="5613120" y="43660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1" name="CustomShape 12"/>
          <p:cNvSpPr/>
          <p:nvPr/>
        </p:nvSpPr>
        <p:spPr>
          <a:xfrm>
            <a:off x="5757120" y="43660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2" name="TextShape 13"/>
          <p:cNvSpPr txBox="1"/>
          <p:nvPr/>
        </p:nvSpPr>
        <p:spPr>
          <a:xfrm>
            <a:off x="5973120" y="4258080"/>
            <a:ext cx="4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3" name="CustomShape 14"/>
          <p:cNvSpPr/>
          <p:nvPr/>
        </p:nvSpPr>
        <p:spPr>
          <a:xfrm>
            <a:off x="6333120" y="4366080"/>
            <a:ext cx="216000" cy="216000"/>
          </a:xfrm>
          <a:prstGeom prst="ellipse">
            <a:avLst/>
          </a:prstGeom>
          <a:solidFill>
            <a:srgbClr val="afd095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7128000" y="281808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66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7178760" y="281808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666" name="TextShape 15"/>
          <p:cNvSpPr txBox="1"/>
          <p:nvPr/>
        </p:nvSpPr>
        <p:spPr>
          <a:xfrm>
            <a:off x="780840" y="2776320"/>
            <a:ext cx="1080000" cy="516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C/C++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program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67" name="Line 16"/>
          <p:cNvSpPr/>
          <p:nvPr/>
        </p:nvSpPr>
        <p:spPr>
          <a:xfrm flipV="1">
            <a:off x="1860840" y="1738080"/>
            <a:ext cx="800280" cy="12542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17"/>
          <p:cNvSpPr/>
          <p:nvPr/>
        </p:nvSpPr>
        <p:spPr>
          <a:xfrm>
            <a:off x="1860840" y="3064320"/>
            <a:ext cx="800280" cy="1409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Line 18"/>
          <p:cNvSpPr/>
          <p:nvPr/>
        </p:nvSpPr>
        <p:spPr>
          <a:xfrm>
            <a:off x="3538080" y="1697760"/>
            <a:ext cx="180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Line 19"/>
          <p:cNvSpPr/>
          <p:nvPr/>
        </p:nvSpPr>
        <p:spPr>
          <a:xfrm>
            <a:off x="4533120" y="4460400"/>
            <a:ext cx="792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TextShape 20"/>
          <p:cNvSpPr txBox="1"/>
          <p:nvPr/>
        </p:nvSpPr>
        <p:spPr>
          <a:xfrm>
            <a:off x="3597120" y="2691360"/>
            <a:ext cx="324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2000" spc="-1" strike="noStrike">
                <a:solidFill>
                  <a:srgbClr val="2a6099"/>
                </a:solidFill>
                <a:latin typeface="Arial"/>
              </a:rPr>
              <a:t>Program Loop Rankings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72" name="TextShape 21"/>
          <p:cNvSpPr txBox="1"/>
          <p:nvPr/>
        </p:nvSpPr>
        <p:spPr>
          <a:xfrm>
            <a:off x="5109120" y="960120"/>
            <a:ext cx="180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Ordered by the running time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73" name="TextShape 22"/>
          <p:cNvSpPr txBox="1"/>
          <p:nvPr/>
        </p:nvSpPr>
        <p:spPr>
          <a:xfrm>
            <a:off x="5125320" y="3785400"/>
            <a:ext cx="1800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Ordered by the assistant’s score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74" name="CustomShape 23"/>
          <p:cNvSpPr/>
          <p:nvPr/>
        </p:nvSpPr>
        <p:spPr>
          <a:xfrm>
            <a:off x="7464240" y="2000520"/>
            <a:ext cx="2088000" cy="576000"/>
          </a:xfrm>
          <a:prstGeom prst="wedgeRectCallout">
            <a:avLst>
              <a:gd name="adj1" fmla="val -38384"/>
              <a:gd name="adj2" fmla="val 97657"/>
            </a:avLst>
          </a:prstGeom>
          <a:solidFill>
            <a:srgbClr val="dee6ef">
              <a:alpha val="50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Final Programmer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Decision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5" name="CustomShape 24"/>
          <p:cNvSpPr/>
          <p:nvPr/>
        </p:nvSpPr>
        <p:spPr>
          <a:xfrm>
            <a:off x="4690080" y="187200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Traditional Empirical and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Experimental Method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76" name="CustomShape 25"/>
          <p:cNvSpPr/>
          <p:nvPr/>
        </p:nvSpPr>
        <p:spPr>
          <a:xfrm>
            <a:off x="4762080" y="4752000"/>
            <a:ext cx="2509920" cy="50400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en-GB" sz="1600" spc="-1" strike="noStrike">
                <a:solidFill>
                  <a:srgbClr val="2a6099"/>
                </a:solidFill>
                <a:latin typeface="Arial"/>
              </a:rPr>
              <a:t>AI-inspired Method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241280" y="1078920"/>
            <a:ext cx="1195920" cy="989640"/>
          </a:xfrm>
          <a:prstGeom prst="rect">
            <a:avLst/>
          </a:prstGeom>
          <a:ln>
            <a:noFill/>
          </a:ln>
        </p:spPr>
      </p:pic>
      <p:sp>
        <p:nvSpPr>
          <p:cNvPr id="678" name="CustomShape 1"/>
          <p:cNvSpPr/>
          <p:nvPr/>
        </p:nvSpPr>
        <p:spPr>
          <a:xfrm>
            <a:off x="0" y="0"/>
            <a:ext cx="10080000" cy="648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224000" y="1780560"/>
            <a:ext cx="1141200" cy="407520"/>
          </a:xfrm>
          <a:prstGeom prst="rect">
            <a:avLst/>
          </a:prstGeom>
          <a:ln>
            <a:noFill/>
          </a:ln>
        </p:spPr>
      </p:pic>
      <p:pic>
        <p:nvPicPr>
          <p:cNvPr id="68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064720" y="191376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681" name="TextShape 2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Solution Scheme </a:t>
            </a:r>
            <a:r>
              <a:rPr b="0" lang="en-GB" sz="2400" spc="-1" strike="noStrike">
                <a:latin typeface="Arial"/>
              </a:rPr>
              <a:t>[1/2]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54800" y="2628720"/>
            <a:ext cx="3661200" cy="111528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683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1152000" y="2448000"/>
            <a:ext cx="1440000" cy="1440000"/>
          </a:xfrm>
          <a:prstGeom prst="rect">
            <a:avLst/>
          </a:prstGeom>
          <a:ln>
            <a:noFill/>
          </a:ln>
        </p:spPr>
      </p:pic>
      <p:sp>
        <p:nvSpPr>
          <p:cNvPr id="684" name="TextShape 3"/>
          <p:cNvSpPr txBox="1"/>
          <p:nvPr/>
        </p:nvSpPr>
        <p:spPr>
          <a:xfrm>
            <a:off x="1224000" y="792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152000" y="792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6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576000" y="1368000"/>
            <a:ext cx="1069920" cy="936000"/>
          </a:xfrm>
          <a:prstGeom prst="rect">
            <a:avLst/>
          </a:prstGeom>
          <a:ln>
            <a:noFill/>
          </a:ln>
        </p:spPr>
      </p:pic>
      <p:sp>
        <p:nvSpPr>
          <p:cNvPr id="687" name="TextShape 5"/>
          <p:cNvSpPr txBox="1"/>
          <p:nvPr/>
        </p:nvSpPr>
        <p:spPr>
          <a:xfrm>
            <a:off x="3240000" y="1005840"/>
            <a:ext cx="1224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Loop Labels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88" name="TextShape 6"/>
          <p:cNvSpPr txBox="1"/>
          <p:nvPr/>
        </p:nvSpPr>
        <p:spPr>
          <a:xfrm>
            <a:off x="3816000" y="2448000"/>
            <a:ext cx="1008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Loop Features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2253240" y="1440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690" name="" descr=""/>
          <p:cNvPicPr/>
          <p:nvPr/>
        </p:nvPicPr>
        <p:blipFill>
          <a:blip r:embed="rId8">
            <a:alphaModFix amt="50000"/>
          </a:blip>
          <a:stretch/>
        </p:blipFill>
        <p:spPr>
          <a:xfrm flipH="1">
            <a:off x="2297520" y="1440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691" name="TextShape 7"/>
          <p:cNvSpPr txBox="1"/>
          <p:nvPr/>
        </p:nvSpPr>
        <p:spPr>
          <a:xfrm>
            <a:off x="5040000" y="1152000"/>
            <a:ext cx="129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92" name="TextShape 8"/>
          <p:cNvSpPr txBox="1"/>
          <p:nvPr/>
        </p:nvSpPr>
        <p:spPr>
          <a:xfrm>
            <a:off x="5112000" y="1586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i=...)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3" name="TextShape 9"/>
          <p:cNvSpPr txBox="1"/>
          <p:nvPr/>
        </p:nvSpPr>
        <p:spPr>
          <a:xfrm>
            <a:off x="5112000" y="1874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j=...)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4" name="TextShape 10"/>
          <p:cNvSpPr txBox="1"/>
          <p:nvPr/>
        </p:nvSpPr>
        <p:spPr>
          <a:xfrm>
            <a:off x="5112000" y="1730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5" name="TextShape 11"/>
          <p:cNvSpPr txBox="1"/>
          <p:nvPr/>
        </p:nvSpPr>
        <p:spPr>
          <a:xfrm>
            <a:off x="4896000" y="2448000"/>
            <a:ext cx="16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Non-parallelizable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96" name="TextShape 12"/>
          <p:cNvSpPr txBox="1"/>
          <p:nvPr/>
        </p:nvSpPr>
        <p:spPr>
          <a:xfrm>
            <a:off x="5112000" y="287964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while (true)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7" name="TextShape 13"/>
          <p:cNvSpPr txBox="1"/>
          <p:nvPr/>
        </p:nvSpPr>
        <p:spPr>
          <a:xfrm>
            <a:off x="5112000" y="3223800"/>
            <a:ext cx="1224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k=...)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8" name="TextShape 14"/>
          <p:cNvSpPr txBox="1"/>
          <p:nvPr/>
        </p:nvSpPr>
        <p:spPr>
          <a:xfrm>
            <a:off x="5184000" y="3024000"/>
            <a:ext cx="936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699" name="CustomShape 15"/>
          <p:cNvSpPr/>
          <p:nvPr/>
        </p:nvSpPr>
        <p:spPr>
          <a:xfrm>
            <a:off x="4896000" y="2448000"/>
            <a:ext cx="1656000" cy="1008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6"/>
          <p:cNvSpPr/>
          <p:nvPr/>
        </p:nvSpPr>
        <p:spPr>
          <a:xfrm>
            <a:off x="5112000" y="1152000"/>
            <a:ext cx="1152000" cy="1008000"/>
          </a:xfrm>
          <a:prstGeom prst="rect">
            <a:avLst/>
          </a:prstGeom>
          <a:noFill/>
          <a:ln w="1260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TextShape 17"/>
          <p:cNvSpPr txBox="1"/>
          <p:nvPr/>
        </p:nvSpPr>
        <p:spPr>
          <a:xfrm>
            <a:off x="1296000" y="2301840"/>
            <a:ext cx="108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GB" sz="1200" spc="-1" strike="noStrike">
                <a:latin typeface="Arial"/>
              </a:rPr>
              <a:t>1415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02" name="TextShape 18"/>
          <p:cNvSpPr txBox="1"/>
          <p:nvPr/>
        </p:nvSpPr>
        <p:spPr>
          <a:xfrm>
            <a:off x="5112000" y="215784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995 loops </a:t>
            </a:r>
            <a:r>
              <a:rPr b="1" i="1" lang="en-GB" sz="1200" spc="-1" strike="noStrike">
                <a:latin typeface="Arial"/>
              </a:rPr>
              <a:t>*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03" name="TextShape 19"/>
          <p:cNvSpPr txBox="1"/>
          <p:nvPr/>
        </p:nvSpPr>
        <p:spPr>
          <a:xfrm>
            <a:off x="4896000" y="3456000"/>
            <a:ext cx="165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420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04" name="CustomShape 20"/>
          <p:cNvSpPr/>
          <p:nvPr/>
        </p:nvSpPr>
        <p:spPr>
          <a:xfrm>
            <a:off x="4824000" y="1080000"/>
            <a:ext cx="1800000" cy="26640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1"/>
          <p:cNvSpPr/>
          <p:nvPr/>
        </p:nvSpPr>
        <p:spPr>
          <a:xfrm>
            <a:off x="6912000" y="2016000"/>
            <a:ext cx="864000" cy="648000"/>
          </a:xfrm>
          <a:custGeom>
            <a:avLst/>
            <a:gdLst/>
            <a:ahLst/>
            <a:rect l="0" t="0" r="r" b="b"/>
            <a:pathLst>
              <a:path w="2402" h="1801">
                <a:moveTo>
                  <a:pt x="0" y="428"/>
                </a:moveTo>
                <a:lnTo>
                  <a:pt x="1405" y="428"/>
                </a:lnTo>
                <a:lnTo>
                  <a:pt x="1405" y="0"/>
                </a:lnTo>
                <a:lnTo>
                  <a:pt x="2401" y="900"/>
                </a:lnTo>
                <a:lnTo>
                  <a:pt x="1405" y="1800"/>
                </a:lnTo>
                <a:lnTo>
                  <a:pt x="1405" y="1372"/>
                </a:lnTo>
                <a:lnTo>
                  <a:pt x="0" y="1372"/>
                </a:lnTo>
                <a:lnTo>
                  <a:pt x="0" y="428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TextShape 22"/>
          <p:cNvSpPr txBox="1"/>
          <p:nvPr/>
        </p:nvSpPr>
        <p:spPr>
          <a:xfrm>
            <a:off x="4824000" y="792000"/>
            <a:ext cx="180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Training Data Set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07" name="CustomShape 23"/>
          <p:cNvSpPr/>
          <p:nvPr/>
        </p:nvSpPr>
        <p:spPr>
          <a:xfrm>
            <a:off x="3312000" y="1296000"/>
            <a:ext cx="1152000" cy="432000"/>
          </a:xfrm>
          <a:custGeom>
            <a:avLst/>
            <a:gdLst/>
            <a:ahLst/>
            <a:rect l="0" t="0" r="r" b="b"/>
            <a:pathLst>
              <a:path w="3202" h="1202">
                <a:moveTo>
                  <a:pt x="0" y="232"/>
                </a:moveTo>
                <a:lnTo>
                  <a:pt x="2104" y="232"/>
                </a:lnTo>
                <a:lnTo>
                  <a:pt x="2104" y="0"/>
                </a:lnTo>
                <a:lnTo>
                  <a:pt x="3201" y="600"/>
                </a:lnTo>
                <a:lnTo>
                  <a:pt x="2104" y="1201"/>
                </a:lnTo>
                <a:lnTo>
                  <a:pt x="2104" y="968"/>
                </a:lnTo>
                <a:lnTo>
                  <a:pt x="0" y="968"/>
                </a:lnTo>
                <a:lnTo>
                  <a:pt x="0" y="232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4"/>
          <p:cNvSpPr/>
          <p:nvPr/>
        </p:nvSpPr>
        <p:spPr>
          <a:xfrm>
            <a:off x="4032000" y="2952000"/>
            <a:ext cx="648000" cy="432000"/>
          </a:xfrm>
          <a:custGeom>
            <a:avLst/>
            <a:gdLst/>
            <a:ahLst/>
            <a:rect l="0" t="0" r="r" b="b"/>
            <a:pathLst>
              <a:path w="1801" h="1202">
                <a:moveTo>
                  <a:pt x="0" y="286"/>
                </a:moveTo>
                <a:lnTo>
                  <a:pt x="1054" y="286"/>
                </a:lnTo>
                <a:lnTo>
                  <a:pt x="1054" y="0"/>
                </a:lnTo>
                <a:lnTo>
                  <a:pt x="1800" y="600"/>
                </a:lnTo>
                <a:lnTo>
                  <a:pt x="1054" y="1201"/>
                </a:lnTo>
                <a:lnTo>
                  <a:pt x="1054" y="914"/>
                </a:lnTo>
                <a:lnTo>
                  <a:pt x="0" y="914"/>
                </a:lnTo>
                <a:lnTo>
                  <a:pt x="0" y="286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TextShape 25"/>
          <p:cNvSpPr txBox="1"/>
          <p:nvPr/>
        </p:nvSpPr>
        <p:spPr>
          <a:xfrm>
            <a:off x="7920000" y="122400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10" name="TextShape 26"/>
          <p:cNvSpPr txBox="1"/>
          <p:nvPr/>
        </p:nvSpPr>
        <p:spPr>
          <a:xfrm>
            <a:off x="6120000" y="15840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1" name="TextShape 27"/>
          <p:cNvSpPr txBox="1"/>
          <p:nvPr/>
        </p:nvSpPr>
        <p:spPr>
          <a:xfrm>
            <a:off x="6120000" y="187416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2" name="TextShape 28"/>
          <p:cNvSpPr txBox="1"/>
          <p:nvPr/>
        </p:nvSpPr>
        <p:spPr>
          <a:xfrm>
            <a:off x="6120000" y="287964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3" name="TextShape 29"/>
          <p:cNvSpPr txBox="1"/>
          <p:nvPr/>
        </p:nvSpPr>
        <p:spPr>
          <a:xfrm>
            <a:off x="6167880" y="32238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14" name="TextShape 30"/>
          <p:cNvSpPr txBox="1"/>
          <p:nvPr/>
        </p:nvSpPr>
        <p:spPr>
          <a:xfrm>
            <a:off x="1008000" y="3983040"/>
            <a:ext cx="3960000" cy="148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400" spc="-1" strike="noStrike">
                <a:latin typeface="Arial"/>
              </a:rPr>
              <a:t>Loop features</a:t>
            </a:r>
            <a:r>
              <a:rPr b="0" lang="en-GB" sz="1400" spc="-1" strike="noStrike">
                <a:latin typeface="Arial"/>
              </a:rPr>
              <a:t> are based on static structural properties of loop program dependence graphs (PDGs):</a:t>
            </a:r>
            <a:endParaRPr b="0" lang="en-GB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Absolute size</a:t>
            </a:r>
            <a:endParaRPr b="0" lang="en-GB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Loop Iterator/Payload cohesion</a:t>
            </a:r>
            <a:endParaRPr b="0" lang="en-GB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Number of dependence edges</a:t>
            </a:r>
            <a:endParaRPr b="0" lang="en-GB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Instruction types (calls, loads/stores, etc.)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15" name="TextShape 31"/>
          <p:cNvSpPr txBox="1"/>
          <p:nvPr/>
        </p:nvSpPr>
        <p:spPr>
          <a:xfrm>
            <a:off x="5256000" y="4248000"/>
            <a:ext cx="3960000" cy="105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400" spc="-1" strike="noStrike">
                <a:latin typeface="Arial"/>
              </a:rPr>
              <a:t>Loop labels</a:t>
            </a:r>
            <a:r>
              <a:rPr b="0" lang="en-GB" sz="1400" spc="-1" strike="noStrike">
                <a:latin typeface="Arial"/>
              </a:rPr>
              <a:t> are derived out of OpenMP pragmas present in parallelized SNU NPB versions as well as from the Intel Compiler’s parallelization/vectorization reports.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16" name="TextShape 32"/>
          <p:cNvSpPr txBox="1"/>
          <p:nvPr/>
        </p:nvSpPr>
        <p:spPr>
          <a:xfrm>
            <a:off x="4824000" y="3771000"/>
            <a:ext cx="3744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i="1" lang="en-GB" sz="1200" spc="-1" strike="noStrike">
                <a:latin typeface="Arial"/>
              </a:rPr>
              <a:t>*</a:t>
            </a:r>
            <a:r>
              <a:rPr b="0" i="1" lang="en-GB" sz="1200" spc="-1" strike="noStrike">
                <a:latin typeface="Arial"/>
              </a:rPr>
              <a:t> Intel Compiler succeeds in parallelizing 812 loops 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215000" y="1296000"/>
            <a:ext cx="1772640" cy="129600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Statement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772640" y="2016000"/>
            <a:ext cx="1467360" cy="7200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052640" y="187200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984000" y="3888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 flipH="1">
            <a:off x="7034760" y="3888000"/>
            <a:ext cx="633960" cy="576000"/>
          </a:xfrm>
          <a:prstGeom prst="rect">
            <a:avLst/>
          </a:prstGeom>
          <a:ln>
            <a:noFill/>
          </a:ln>
        </p:spPr>
      </p:pic>
      <p:sp>
        <p:nvSpPr>
          <p:cNvPr id="102" name="TextShape 2"/>
          <p:cNvSpPr txBox="1"/>
          <p:nvPr/>
        </p:nvSpPr>
        <p:spPr>
          <a:xfrm>
            <a:off x="1584000" y="372312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1584000" y="460800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200" spc="-1" strike="noStrike">
                <a:latin typeface="Arial"/>
              </a:rPr>
              <a:t>...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1584000" y="429948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5" name="TextShape 5"/>
          <p:cNvSpPr txBox="1"/>
          <p:nvPr/>
        </p:nvSpPr>
        <p:spPr>
          <a:xfrm>
            <a:off x="1584000" y="4893120"/>
            <a:ext cx="1152000" cy="332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statement</a:t>
            </a:r>
            <a:r>
              <a:rPr b="0" lang="en-GB" sz="1400" spc="-1" strike="noStrike" baseline="-33000">
                <a:latin typeface="Arial"/>
              </a:rPr>
              <a:t>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6" name="Line 6"/>
          <p:cNvSpPr/>
          <p:nvPr/>
        </p:nvSpPr>
        <p:spPr>
          <a:xfrm>
            <a:off x="2160000" y="3744000"/>
            <a:ext cx="0" cy="1656000"/>
          </a:xfrm>
          <a:prstGeom prst="line">
            <a:avLst/>
          </a:prstGeom>
          <a:ln w="3816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TextShape 7"/>
          <p:cNvSpPr txBox="1"/>
          <p:nvPr/>
        </p:nvSpPr>
        <p:spPr>
          <a:xfrm>
            <a:off x="5976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08" name="TextShape 8"/>
          <p:cNvSpPr txBox="1"/>
          <p:nvPr/>
        </p:nvSpPr>
        <p:spPr>
          <a:xfrm>
            <a:off x="5976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09" name="TextShape 9"/>
          <p:cNvSpPr txBox="1"/>
          <p:nvPr/>
        </p:nvSpPr>
        <p:spPr>
          <a:xfrm>
            <a:off x="5976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0" name="TextShape 10"/>
          <p:cNvSpPr txBox="1"/>
          <p:nvPr/>
        </p:nvSpPr>
        <p:spPr>
          <a:xfrm>
            <a:off x="5976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1" name="TextShape 11"/>
          <p:cNvSpPr txBox="1"/>
          <p:nvPr/>
        </p:nvSpPr>
        <p:spPr>
          <a:xfrm>
            <a:off x="6840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2" name="TextShape 12"/>
          <p:cNvSpPr txBox="1"/>
          <p:nvPr/>
        </p:nvSpPr>
        <p:spPr>
          <a:xfrm>
            <a:off x="6840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3" name="TextShape 13"/>
          <p:cNvSpPr txBox="1"/>
          <p:nvPr/>
        </p:nvSpPr>
        <p:spPr>
          <a:xfrm>
            <a:off x="6840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4" name="TextShape 14"/>
          <p:cNvSpPr txBox="1"/>
          <p:nvPr/>
        </p:nvSpPr>
        <p:spPr>
          <a:xfrm>
            <a:off x="6840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5" name="TextShape 15"/>
          <p:cNvSpPr txBox="1"/>
          <p:nvPr/>
        </p:nvSpPr>
        <p:spPr>
          <a:xfrm>
            <a:off x="8208000" y="149760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11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6" name="TextShape 16"/>
          <p:cNvSpPr txBox="1"/>
          <p:nvPr/>
        </p:nvSpPr>
        <p:spPr>
          <a:xfrm>
            <a:off x="8208000" y="1944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7" name="TextShape 17"/>
          <p:cNvSpPr txBox="1"/>
          <p:nvPr/>
        </p:nvSpPr>
        <p:spPr>
          <a:xfrm>
            <a:off x="8208000" y="175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12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8" name="TextShape 18"/>
          <p:cNvSpPr txBox="1"/>
          <p:nvPr/>
        </p:nvSpPr>
        <p:spPr>
          <a:xfrm>
            <a:off x="8208000" y="2110320"/>
            <a:ext cx="720000" cy="193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statement</a:t>
            </a:r>
            <a:r>
              <a:rPr b="0" lang="en-GB" sz="600" spc="-1" strike="noStrike" baseline="-33000">
                <a:latin typeface="Arial"/>
              </a:rPr>
              <a:t>1n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19" name="TextShape 19"/>
          <p:cNvSpPr txBox="1"/>
          <p:nvPr/>
        </p:nvSpPr>
        <p:spPr>
          <a:xfrm>
            <a:off x="7560000" y="1800000"/>
            <a:ext cx="720000" cy="1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600" spc="-1" strike="noStrike">
                <a:latin typeface="Arial"/>
              </a:rPr>
              <a:t>...</a:t>
            </a:r>
            <a:endParaRPr b="0" lang="en-GB" sz="600" spc="-1" strike="noStrike">
              <a:latin typeface="Arial"/>
            </a:endParaRPr>
          </a:p>
        </p:txBody>
      </p:sp>
      <p:sp>
        <p:nvSpPr>
          <p:cNvPr id="120" name="Line 20"/>
          <p:cNvSpPr/>
          <p:nvPr/>
        </p:nvSpPr>
        <p:spPr>
          <a:xfrm>
            <a:off x="6336000" y="1368000"/>
            <a:ext cx="864000" cy="1080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21"/>
          <p:cNvSpPr/>
          <p:nvPr/>
        </p:nvSpPr>
        <p:spPr>
          <a:xfrm flipH="1">
            <a:off x="6264000" y="1368000"/>
            <a:ext cx="936000" cy="1080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22"/>
          <p:cNvSpPr/>
          <p:nvPr/>
        </p:nvSpPr>
        <p:spPr>
          <a:xfrm>
            <a:off x="8568000" y="1368000"/>
            <a:ext cx="0" cy="1152000"/>
          </a:xfrm>
          <a:prstGeom prst="line">
            <a:avLst/>
          </a:prstGeom>
          <a:ln w="12600">
            <a:solidFill>
              <a:srgbClr val="000000">
                <a:alpha val="20000"/>
              </a:srgbClr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23"/>
          <p:cNvSpPr/>
          <p:nvPr/>
        </p:nvSpPr>
        <p:spPr>
          <a:xfrm flipH="1">
            <a:off x="6696000" y="1584000"/>
            <a:ext cx="144000" cy="288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24"/>
          <p:cNvSpPr/>
          <p:nvPr/>
        </p:nvSpPr>
        <p:spPr>
          <a:xfrm>
            <a:off x="7560000" y="1800000"/>
            <a:ext cx="648000" cy="216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25"/>
          <p:cNvSpPr/>
          <p:nvPr/>
        </p:nvSpPr>
        <p:spPr>
          <a:xfrm flipH="1">
            <a:off x="6696000" y="1584000"/>
            <a:ext cx="1510560" cy="648000"/>
          </a:xfrm>
          <a:prstGeom prst="line">
            <a:avLst/>
          </a:prstGeom>
          <a:ln w="6480">
            <a:solidFill>
              <a:srgbClr val="ff3838"/>
            </a:solidFill>
            <a:custDash>
              <a:ds d="1000000" sp="10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6"/>
          <p:cNvSpPr/>
          <p:nvPr/>
        </p:nvSpPr>
        <p:spPr>
          <a:xfrm>
            <a:off x="864000" y="576000"/>
            <a:ext cx="2520000" cy="576000"/>
          </a:xfrm>
          <a:prstGeom prst="rect">
            <a:avLst/>
          </a:prstGeom>
          <a:solidFill>
            <a:srgbClr val="afd095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Parallel </a:t>
            </a:r>
            <a:r>
              <a:rPr b="1" lang="en-GB" sz="1600" spc="-1" strike="noStrike">
                <a:latin typeface="Arial"/>
              </a:rPr>
              <a:t>Hardware 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</a:t>
            </a:r>
            <a:r>
              <a:rPr b="1" lang="en-GB" sz="1600" spc="-1" strike="noStrike">
                <a:latin typeface="Arial"/>
              </a:rPr>
              <a:t>Ubiqutou</a:t>
            </a:r>
            <a:r>
              <a:rPr b="1" lang="en-GB" sz="1600" spc="-1" strike="noStrike">
                <a:latin typeface="Arial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7" name="CustomShape 27"/>
          <p:cNvSpPr/>
          <p:nvPr/>
        </p:nvSpPr>
        <p:spPr>
          <a:xfrm>
            <a:off x="936000" y="2952000"/>
            <a:ext cx="2520000" cy="576000"/>
          </a:xfrm>
          <a:prstGeom prst="rect">
            <a:avLst/>
          </a:prstGeom>
          <a:solidFill>
            <a:srgbClr val="ffa6a6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Software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</a:t>
            </a:r>
            <a:r>
              <a:rPr b="1" lang="en-GB" sz="1600" spc="-1" strike="noStrike">
                <a:latin typeface="Arial"/>
              </a:rPr>
              <a:t>Sequenti</a:t>
            </a:r>
            <a:r>
              <a:rPr b="1" lang="en-GB" sz="1600" spc="-1" strike="noStrike">
                <a:latin typeface="Arial"/>
              </a:rPr>
              <a:t>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8" name="CustomShape 28"/>
          <p:cNvSpPr/>
          <p:nvPr/>
        </p:nvSpPr>
        <p:spPr>
          <a:xfrm>
            <a:off x="6192000" y="576000"/>
            <a:ext cx="2520000" cy="576000"/>
          </a:xfrm>
          <a:prstGeom prst="rect">
            <a:avLst/>
          </a:prstGeom>
          <a:solidFill>
            <a:srgbClr val="ffa6a6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1600" spc="-1" strike="noStrike">
                <a:latin typeface="Arial"/>
              </a:rPr>
              <a:t>Automatic </a:t>
            </a:r>
            <a:r>
              <a:rPr b="1" lang="en-GB" sz="1600" spc="-1" strike="noStrike">
                <a:latin typeface="Arial"/>
              </a:rPr>
              <a:t>Parallelizat</a:t>
            </a:r>
            <a:r>
              <a:rPr b="1" lang="en-GB" sz="1600" spc="-1" strike="noStrike">
                <a:latin typeface="Arial"/>
              </a:rPr>
              <a:t>ion</a:t>
            </a:r>
            <a:endParaRPr b="0" lang="en-GB" sz="1600" spc="-1" strike="noStrike">
              <a:latin typeface="Arial"/>
            </a:endParaRPr>
          </a:p>
          <a:p>
            <a:pPr algn="ctr"/>
            <a:r>
              <a:rPr b="1" lang="en-GB" sz="1600" spc="-1" strike="noStrike">
                <a:latin typeface="Arial"/>
              </a:rPr>
              <a:t>is Limited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9" name="CustomShape 29"/>
          <p:cNvSpPr/>
          <p:nvPr/>
        </p:nvSpPr>
        <p:spPr>
          <a:xfrm>
            <a:off x="5760000" y="2808000"/>
            <a:ext cx="3384000" cy="936000"/>
          </a:xfrm>
          <a:prstGeom prst="rect">
            <a:avLst/>
          </a:prstGeom>
          <a:solidFill>
            <a:srgbClr val="ffd7d7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>
            <a:noAutofit/>
          </a:bodyPr>
          <a:p>
            <a:pPr algn="ctr"/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Manua</a:t>
            </a:r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l </a:t>
            </a:r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Parall</a:t>
            </a:r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elizati</a:t>
            </a:r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on</a:t>
            </a:r>
            <a:endParaRPr b="0" lang="en-GB" sz="2400" spc="-1" strike="noStrike">
              <a:latin typeface="Arial"/>
            </a:endParaRPr>
          </a:p>
          <a:p>
            <a:pPr algn="ctr"/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is </a:t>
            </a:r>
            <a:r>
              <a:rPr b="1" lang="en-GB" sz="2400" spc="-1" strike="noStrike">
                <a:solidFill>
                  <a:srgbClr val="666666"/>
                </a:solidFill>
                <a:latin typeface="Arial"/>
              </a:rPr>
              <a:t>Hard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0" name="CustomShape 30"/>
          <p:cNvSpPr/>
          <p:nvPr/>
        </p:nvSpPr>
        <p:spPr>
          <a:xfrm>
            <a:off x="359640" y="864000"/>
            <a:ext cx="7776360" cy="1728000"/>
          </a:xfrm>
          <a:prstGeom prst="wedgeEllipseCallout">
            <a:avLst>
              <a:gd name="adj1" fmla="val 42962"/>
              <a:gd name="adj2" fmla="val 61138"/>
            </a:avLst>
          </a:prstGeom>
          <a:solidFill>
            <a:srgbClr val="ffffd7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2800" spc="-1" strike="noStrike">
                <a:latin typeface="Arial"/>
              </a:rPr>
              <a:t>The </a:t>
            </a:r>
            <a:r>
              <a:rPr b="1" lang="en-GB" sz="2800" spc="-1" strike="noStrike">
                <a:latin typeface="Arial"/>
              </a:rPr>
              <a:t>assistant solution</a:t>
            </a:r>
            <a:r>
              <a:rPr b="0" lang="en-GB" sz="2800" spc="-1" strike="noStrike">
                <a:latin typeface="Arial"/>
              </a:rPr>
              <a:t> we propose alleviates </a:t>
            </a:r>
            <a:endParaRPr b="0" lang="en-GB" sz="2800" spc="-1" strike="noStrike">
              <a:latin typeface="Arial"/>
            </a:endParaRPr>
          </a:p>
          <a:p>
            <a:pPr algn="ctr"/>
            <a:r>
              <a:rPr b="0" lang="en-GB" sz="2800" spc="-1" strike="noStrike">
                <a:latin typeface="Arial"/>
              </a:rPr>
              <a:t>the process of manual parallelization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31" name="TextShape 31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0" y="0"/>
            <a:ext cx="10080000" cy="576000"/>
          </a:xfrm>
          <a:prstGeom prst="rect">
            <a:avLst/>
          </a:prstGeom>
          <a:gradFill rotWithShape="0">
            <a:gsLst>
              <a:gs pos="0">
                <a:srgbClr val="729fcf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TextShape 2"/>
          <p:cNvSpPr txBox="1"/>
          <p:nvPr/>
        </p:nvSpPr>
        <p:spPr>
          <a:xfrm>
            <a:off x="0" y="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How well do we do?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1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714400" y="46440"/>
            <a:ext cx="669600" cy="55368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705040" y="439200"/>
            <a:ext cx="638640" cy="227880"/>
          </a:xfrm>
          <a:prstGeom prst="rect">
            <a:avLst/>
          </a:prstGeom>
          <a:ln>
            <a:noFill/>
          </a:ln>
        </p:spPr>
      </p:pic>
      <p:pic>
        <p:nvPicPr>
          <p:cNvPr id="72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880000" y="781200"/>
            <a:ext cx="4208760" cy="4834800"/>
          </a:xfrm>
          <a:prstGeom prst="rect">
            <a:avLst/>
          </a:prstGeom>
          <a:ln>
            <a:noFill/>
          </a:ln>
        </p:spPr>
      </p:pic>
      <p:sp>
        <p:nvSpPr>
          <p:cNvPr id="722" name="CustomShape 3"/>
          <p:cNvSpPr/>
          <p:nvPr/>
        </p:nvSpPr>
        <p:spPr>
          <a:xfrm>
            <a:off x="2880000" y="781200"/>
            <a:ext cx="4248000" cy="11628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4"/>
          <p:cNvSpPr/>
          <p:nvPr/>
        </p:nvSpPr>
        <p:spPr>
          <a:xfrm>
            <a:off x="5007240" y="2016000"/>
            <a:ext cx="2120760" cy="11520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5"/>
          <p:cNvSpPr/>
          <p:nvPr/>
        </p:nvSpPr>
        <p:spPr>
          <a:xfrm>
            <a:off x="5007240" y="4464000"/>
            <a:ext cx="2120760" cy="11520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6"/>
          <p:cNvSpPr/>
          <p:nvPr/>
        </p:nvSpPr>
        <p:spPr>
          <a:xfrm>
            <a:off x="5007240" y="3240000"/>
            <a:ext cx="2120760" cy="1152000"/>
          </a:xfrm>
          <a:prstGeom prst="rect">
            <a:avLst/>
          </a:prstGeom>
          <a:noFill/>
          <a:ln w="1908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7"/>
          <p:cNvSpPr/>
          <p:nvPr/>
        </p:nvSpPr>
        <p:spPr>
          <a:xfrm>
            <a:off x="2847240" y="2016000"/>
            <a:ext cx="2120760" cy="3600000"/>
          </a:xfrm>
          <a:prstGeom prst="rect">
            <a:avLst/>
          </a:prstGeom>
          <a:noFill/>
          <a:ln w="1908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TextShape 8"/>
          <p:cNvSpPr txBox="1"/>
          <p:nvPr/>
        </p:nvSpPr>
        <p:spPr>
          <a:xfrm>
            <a:off x="504000" y="2520000"/>
            <a:ext cx="1944000" cy="621000"/>
          </a:xfrm>
          <a:prstGeom prst="rect">
            <a:avLst/>
          </a:prstGeom>
          <a:noFill/>
          <a:ln w="19080">
            <a:solidFill>
              <a:srgbClr val="77bc65"/>
            </a:solidFill>
            <a:round/>
          </a:ln>
        </p:spPr>
        <p:txBody>
          <a:bodyPr lIns="99360" rIns="99360" tIns="54360" bIns="5436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Improvement in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latin typeface="Arial"/>
              </a:rPr>
              <a:t>4 benchmarks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8" name="TextShape 9"/>
          <p:cNvSpPr txBox="1"/>
          <p:nvPr/>
        </p:nvSpPr>
        <p:spPr>
          <a:xfrm>
            <a:off x="7632000" y="2392200"/>
            <a:ext cx="1944000" cy="876960"/>
          </a:xfrm>
          <a:prstGeom prst="rect">
            <a:avLst/>
          </a:prstGeom>
          <a:noFill/>
          <a:ln w="19080">
            <a:solidFill>
              <a:srgbClr val="729fcf"/>
            </a:solidFill>
            <a:round/>
          </a:ln>
        </p:spPr>
        <p:txBody>
          <a:bodyPr lIns="99360" rIns="99360" tIns="54360" bIns="54360" anchor="ctr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No change in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1" lang="en-GB" sz="1800" spc="-1" strike="noStrike">
                <a:latin typeface="Arial"/>
              </a:rPr>
              <a:t>4 other benchmarks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788400"/>
            <a:ext cx="10080000" cy="4792320"/>
          </a:xfrm>
          <a:prstGeom prst="rect">
            <a:avLst/>
          </a:prstGeom>
          <a:ln>
            <a:noFill/>
          </a:ln>
        </p:spPr>
      </p:pic>
      <p:pic>
        <p:nvPicPr>
          <p:cNvPr id="73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348080" y="211248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73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337280" y="283248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732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Statement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33" name="TextShape 2"/>
          <p:cNvSpPr txBox="1"/>
          <p:nvPr/>
        </p:nvSpPr>
        <p:spPr>
          <a:xfrm>
            <a:off x="0" y="504000"/>
            <a:ext cx="10080000" cy="42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NAS Parallel Benchmarks (NPB)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4" name="TextShape 3"/>
          <p:cNvSpPr txBox="1"/>
          <p:nvPr/>
        </p:nvSpPr>
        <p:spPr>
          <a:xfrm>
            <a:off x="5760000" y="1080000"/>
            <a:ext cx="2664000" cy="1132920"/>
          </a:xfrm>
          <a:prstGeom prst="rect">
            <a:avLst/>
          </a:prstGeom>
          <a:noFill/>
          <a:ln w="19080">
            <a:solidFill>
              <a:srgbClr val="004586"/>
            </a:solidFill>
            <a:round/>
          </a:ln>
        </p:spPr>
        <p:txBody>
          <a:bodyPr lIns="99360" rIns="99360" tIns="54360" bIns="5436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Speedup (Gmean)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OpenMP/Serial: </a:t>
            </a:r>
            <a:r>
              <a:rPr b="1" lang="en-GB" sz="1800" spc="-1" strike="noStrike">
                <a:latin typeface="Arial"/>
              </a:rPr>
              <a:t>1.73x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Vector/Serial:     </a:t>
            </a:r>
            <a:r>
              <a:rPr b="1" lang="en-GB" sz="1800" spc="-1" strike="noStrike">
                <a:latin typeface="Arial"/>
              </a:rPr>
              <a:t>1.10x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Parallel/Serial:   </a:t>
            </a:r>
            <a:r>
              <a:rPr b="1" lang="en-GB" sz="1800" spc="-1" strike="noStrike">
                <a:latin typeface="Arial"/>
              </a:rPr>
              <a:t>0.79x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5" name="TextShape 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Loop Features [74]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44000" y="648000"/>
            <a:ext cx="9720000" cy="2961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pic>
        <p:nvPicPr>
          <p:cNvPr id="73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224000" y="3384000"/>
            <a:ext cx="2448000" cy="2448000"/>
          </a:xfrm>
          <a:prstGeom prst="rect">
            <a:avLst/>
          </a:prstGeom>
          <a:ln>
            <a:noFill/>
          </a:ln>
        </p:spPr>
      </p:pic>
      <p:sp>
        <p:nvSpPr>
          <p:cNvPr id="739" name="TextShape 2"/>
          <p:cNvSpPr txBox="1"/>
          <p:nvPr/>
        </p:nvSpPr>
        <p:spPr>
          <a:xfrm>
            <a:off x="3735720" y="3693600"/>
            <a:ext cx="5328000" cy="185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en-GB" sz="1600" spc="-1" strike="noStrike">
                <a:latin typeface="Arial"/>
                <a:ea typeface="Noto Sans CJK SC"/>
              </a:rPr>
              <a:t>Loop features</a:t>
            </a:r>
            <a:r>
              <a:rPr b="0" lang="en-GB" sz="1600" spc="-1" strike="noStrike">
                <a:latin typeface="Arial"/>
                <a:ea typeface="Noto Sans CJK SC"/>
              </a:rPr>
              <a:t> are based on static structural properties of loop program depencence graphs (PDGs):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Absolute size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Loop Iterator/Payload cohesion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Number of dependence edges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Instruction types (calls, loads/stores, etc.)</a:t>
            </a:r>
            <a:endParaRPr b="0" lang="en-GB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latin typeface="Arial"/>
                <a:ea typeface="Noto Sans CJK SC"/>
              </a:rPr>
              <a:t>etc.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288000" y="792000"/>
            <a:ext cx="3096000" cy="1584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4"/>
          <p:cNvSpPr/>
          <p:nvPr/>
        </p:nvSpPr>
        <p:spPr>
          <a:xfrm>
            <a:off x="3168000" y="2736000"/>
            <a:ext cx="2520000" cy="648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TextShape 5"/>
          <p:cNvSpPr txBox="1"/>
          <p:nvPr/>
        </p:nvSpPr>
        <p:spPr>
          <a:xfrm>
            <a:off x="288000" y="432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2a6099"/>
                </a:solidFill>
                <a:latin typeface="Arial"/>
              </a:rPr>
              <a:t>Loop Iterator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3" name="TextShape 6"/>
          <p:cNvSpPr txBox="1"/>
          <p:nvPr/>
        </p:nvSpPr>
        <p:spPr>
          <a:xfrm>
            <a:off x="288000" y="432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2a6099"/>
                </a:solidFill>
                <a:latin typeface="Arial"/>
              </a:rPr>
              <a:t>Loop Iterator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4" name="TextShape 7"/>
          <p:cNvSpPr txBox="1"/>
          <p:nvPr/>
        </p:nvSpPr>
        <p:spPr>
          <a:xfrm>
            <a:off x="5688000" y="2781720"/>
            <a:ext cx="15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Loop Critical Payload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5" name="TextShape 8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746" name="Table 9"/>
          <p:cNvGraphicFramePr/>
          <p:nvPr/>
        </p:nvGraphicFramePr>
        <p:xfrm>
          <a:off x="5094000" y="2113560"/>
          <a:ext cx="4632480" cy="2699640"/>
        </p:xfrm>
        <a:graphic>
          <a:graphicData uri="http://schemas.openxmlformats.org/drawingml/2006/table">
            <a:tbl>
              <a:tblPr/>
              <a:tblGrid>
                <a:gridCol w="3033720"/>
                <a:gridCol w="1599120"/>
              </a:tblGrid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Feature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GB" sz="1800" spc="-1" strike="noStrike">
                          <a:latin typeface="Arial"/>
                        </a:rPr>
                        <a:t>Importance</a:t>
                      </a:r>
                      <a:endParaRPr b="1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payload call fraction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23.5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iter/payload non-cf cohesion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18.5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payload mem write fraction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6.1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loop absolute size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5.7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critical payload ptr access count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5.3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payload memory dependence count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4.0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critical payload non-cf cohesion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2.9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37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GB" sz="1400" spc="-1" strike="noStrike">
                          <a:latin typeface="Arial"/>
                        </a:rPr>
                        <a:t>payload ptr access fraction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1400" spc="-1" strike="noStrike">
                          <a:latin typeface="Arial"/>
                        </a:rPr>
                        <a:t>2.7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280" y="223092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74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48000" y="2932560"/>
            <a:ext cx="1141200" cy="407520"/>
          </a:xfrm>
          <a:prstGeom prst="rect">
            <a:avLst/>
          </a:prstGeom>
          <a:ln>
            <a:noFill/>
          </a:ln>
        </p:spPr>
      </p:pic>
      <p:pic>
        <p:nvPicPr>
          <p:cNvPr id="74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184440" y="2592000"/>
            <a:ext cx="1735560" cy="936000"/>
          </a:xfrm>
          <a:prstGeom prst="rect">
            <a:avLst/>
          </a:prstGeom>
          <a:ln w="12600">
            <a:solidFill>
              <a:srgbClr val="3465a4"/>
            </a:solidFill>
            <a:round/>
          </a:ln>
        </p:spPr>
      </p:pic>
      <p:sp>
        <p:nvSpPr>
          <p:cNvPr id="750" name="TextShape 1"/>
          <p:cNvSpPr txBox="1"/>
          <p:nvPr/>
        </p:nvSpPr>
        <p:spPr>
          <a:xfrm>
            <a:off x="0" y="13680"/>
            <a:ext cx="10080000" cy="70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Assistant Training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51" name="TextShape 2"/>
          <p:cNvSpPr txBox="1"/>
          <p:nvPr/>
        </p:nvSpPr>
        <p:spPr>
          <a:xfrm>
            <a:off x="648000" y="1944000"/>
            <a:ext cx="1152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1600" spc="-1" strike="noStrike">
                <a:latin typeface="Arial"/>
              </a:rPr>
              <a:t>SNU NPB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576000" y="1944000"/>
            <a:ext cx="1296000" cy="1396080"/>
          </a:xfrm>
          <a:prstGeom prst="rect">
            <a:avLst/>
          </a:prstGeom>
          <a:noFill/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3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0" y="2520000"/>
            <a:ext cx="1069920" cy="936000"/>
          </a:xfrm>
          <a:prstGeom prst="rect">
            <a:avLst/>
          </a:prstGeom>
          <a:ln>
            <a:noFill/>
          </a:ln>
        </p:spPr>
      </p:pic>
      <p:pic>
        <p:nvPicPr>
          <p:cNvPr id="754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1677240" y="2592000"/>
            <a:ext cx="914760" cy="1008000"/>
          </a:xfrm>
          <a:prstGeom prst="rect">
            <a:avLst/>
          </a:prstGeom>
          <a:ln>
            <a:noFill/>
          </a:ln>
        </p:spPr>
      </p:pic>
      <p:pic>
        <p:nvPicPr>
          <p:cNvPr id="755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 flipH="1">
            <a:off x="1721520" y="2592000"/>
            <a:ext cx="547200" cy="504360"/>
          </a:xfrm>
          <a:prstGeom prst="rect">
            <a:avLst/>
          </a:prstGeom>
          <a:ln>
            <a:noFill/>
          </a:ln>
        </p:spPr>
      </p:pic>
      <p:sp>
        <p:nvSpPr>
          <p:cNvPr id="756" name="TextShape 4"/>
          <p:cNvSpPr txBox="1"/>
          <p:nvPr/>
        </p:nvSpPr>
        <p:spPr>
          <a:xfrm>
            <a:off x="3519720" y="1296000"/>
            <a:ext cx="129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57" name="TextShape 5"/>
          <p:cNvSpPr txBox="1"/>
          <p:nvPr/>
        </p:nvSpPr>
        <p:spPr>
          <a:xfrm>
            <a:off x="3591720" y="1730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i=...)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58" name="TextShape 6"/>
          <p:cNvSpPr txBox="1"/>
          <p:nvPr/>
        </p:nvSpPr>
        <p:spPr>
          <a:xfrm>
            <a:off x="3591720" y="2018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j=...)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59" name="TextShape 7"/>
          <p:cNvSpPr txBox="1"/>
          <p:nvPr/>
        </p:nvSpPr>
        <p:spPr>
          <a:xfrm>
            <a:off x="3591720" y="187416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0" name="TextShape 8"/>
          <p:cNvSpPr txBox="1"/>
          <p:nvPr/>
        </p:nvSpPr>
        <p:spPr>
          <a:xfrm>
            <a:off x="3375720" y="2592000"/>
            <a:ext cx="16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400" spc="-1" strike="noStrike">
                <a:latin typeface="Arial"/>
              </a:rPr>
              <a:t>Non-parallelizable loops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61" name="TextShape 9"/>
          <p:cNvSpPr txBox="1"/>
          <p:nvPr/>
        </p:nvSpPr>
        <p:spPr>
          <a:xfrm>
            <a:off x="3591720" y="3023640"/>
            <a:ext cx="1152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while (true)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2" name="TextShape 10"/>
          <p:cNvSpPr txBox="1"/>
          <p:nvPr/>
        </p:nvSpPr>
        <p:spPr>
          <a:xfrm>
            <a:off x="3591720" y="3367800"/>
            <a:ext cx="1224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for (int k=...) { … }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3" name="TextShape 11"/>
          <p:cNvSpPr txBox="1"/>
          <p:nvPr/>
        </p:nvSpPr>
        <p:spPr>
          <a:xfrm>
            <a:off x="3663720" y="3168000"/>
            <a:ext cx="93600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000" spc="-1" strike="noStrike">
                <a:latin typeface="Arial"/>
              </a:rPr>
              <a:t>…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4" name="CustomShape 12"/>
          <p:cNvSpPr/>
          <p:nvPr/>
        </p:nvSpPr>
        <p:spPr>
          <a:xfrm>
            <a:off x="3375720" y="2592000"/>
            <a:ext cx="1656000" cy="1008000"/>
          </a:xfrm>
          <a:prstGeom prst="rect">
            <a:avLst/>
          </a:prstGeom>
          <a:noFill/>
          <a:ln w="12600">
            <a:solidFill>
              <a:srgbClr val="ff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3"/>
          <p:cNvSpPr/>
          <p:nvPr/>
        </p:nvSpPr>
        <p:spPr>
          <a:xfrm>
            <a:off x="3591720" y="1296000"/>
            <a:ext cx="1152000" cy="1008000"/>
          </a:xfrm>
          <a:prstGeom prst="rect">
            <a:avLst/>
          </a:prstGeom>
          <a:noFill/>
          <a:ln w="12600">
            <a:solidFill>
              <a:srgbClr val="77bc6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TextShape 14"/>
          <p:cNvSpPr txBox="1"/>
          <p:nvPr/>
        </p:nvSpPr>
        <p:spPr>
          <a:xfrm>
            <a:off x="584280" y="3456000"/>
            <a:ext cx="1368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1415 loops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67" name="TextShape 15"/>
          <p:cNvSpPr txBox="1"/>
          <p:nvPr/>
        </p:nvSpPr>
        <p:spPr>
          <a:xfrm>
            <a:off x="3591720" y="2301840"/>
            <a:ext cx="1152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995 loops </a:t>
            </a:r>
            <a:r>
              <a:rPr b="1" i="1" lang="en-GB" sz="1200" spc="-1" strike="noStrike">
                <a:latin typeface="Arial"/>
              </a:rPr>
              <a:t>*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68" name="TextShape 16"/>
          <p:cNvSpPr txBox="1"/>
          <p:nvPr/>
        </p:nvSpPr>
        <p:spPr>
          <a:xfrm>
            <a:off x="3375720" y="3600000"/>
            <a:ext cx="1656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en-GB" sz="1200" spc="-1" strike="noStrike">
                <a:latin typeface="Arial"/>
              </a:rPr>
              <a:t>420 loops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69" name="CustomShape 17"/>
          <p:cNvSpPr/>
          <p:nvPr/>
        </p:nvSpPr>
        <p:spPr>
          <a:xfrm>
            <a:off x="3240000" y="1224000"/>
            <a:ext cx="2160000" cy="26640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TextShape 18"/>
          <p:cNvSpPr txBox="1"/>
          <p:nvPr/>
        </p:nvSpPr>
        <p:spPr>
          <a:xfrm>
            <a:off x="3240000" y="936000"/>
            <a:ext cx="2160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Training Data Set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1" name="CustomShape 19"/>
          <p:cNvSpPr/>
          <p:nvPr/>
        </p:nvSpPr>
        <p:spPr>
          <a:xfrm>
            <a:off x="2448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TextShape 20"/>
          <p:cNvSpPr txBox="1"/>
          <p:nvPr/>
        </p:nvSpPr>
        <p:spPr>
          <a:xfrm>
            <a:off x="6048000" y="1872000"/>
            <a:ext cx="2088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latin typeface="Arial"/>
              </a:rPr>
              <a:t>ML Based</a:t>
            </a:r>
            <a:endParaRPr b="0" lang="en-GB" sz="1400" spc="-1" strike="noStrike">
              <a:latin typeface="Arial"/>
            </a:endParaRPr>
          </a:p>
          <a:p>
            <a:pPr algn="ctr"/>
            <a:r>
              <a:rPr b="1" lang="en-GB" sz="1400" spc="-1" strike="noStrike">
                <a:latin typeface="Arial"/>
              </a:rPr>
              <a:t>Loop Parallelizability Model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3" name="TextShape 21"/>
          <p:cNvSpPr txBox="1"/>
          <p:nvPr/>
        </p:nvSpPr>
        <p:spPr>
          <a:xfrm>
            <a:off x="4599720" y="17280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74" name="TextShape 22"/>
          <p:cNvSpPr txBox="1"/>
          <p:nvPr/>
        </p:nvSpPr>
        <p:spPr>
          <a:xfrm>
            <a:off x="4599720" y="201816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75" name="TextShape 23"/>
          <p:cNvSpPr txBox="1"/>
          <p:nvPr/>
        </p:nvSpPr>
        <p:spPr>
          <a:xfrm>
            <a:off x="4791240" y="302364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76" name="TextShape 24"/>
          <p:cNvSpPr txBox="1"/>
          <p:nvPr/>
        </p:nvSpPr>
        <p:spPr>
          <a:xfrm>
            <a:off x="4647600" y="3367800"/>
            <a:ext cx="792000" cy="26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000" spc="-1" strike="noStrike">
                <a:latin typeface="Arial"/>
              </a:rPr>
              <a:t>[ f</a:t>
            </a:r>
            <a:r>
              <a:rPr b="0" lang="en-GB" sz="1000" spc="-1" strike="noStrike" baseline="-33000">
                <a:latin typeface="Arial"/>
              </a:rPr>
              <a:t>1</a:t>
            </a:r>
            <a:r>
              <a:rPr b="0" lang="en-GB" sz="1000" spc="-1" strike="noStrike">
                <a:latin typeface="Arial"/>
              </a:rPr>
              <a:t>,f</a:t>
            </a:r>
            <a:r>
              <a:rPr b="0" lang="en-GB" sz="1000" spc="-1" strike="noStrike" baseline="-33000">
                <a:latin typeface="Arial"/>
              </a:rPr>
              <a:t>2</a:t>
            </a:r>
            <a:r>
              <a:rPr b="0" lang="en-GB" sz="1000" spc="-1" strike="noStrike">
                <a:latin typeface="Arial"/>
              </a:rPr>
              <a:t>,…,f</a:t>
            </a:r>
            <a:r>
              <a:rPr b="0" lang="en-GB" sz="1000" spc="-1" strike="noStrike" baseline="-33000">
                <a:latin typeface="Arial"/>
              </a:rPr>
              <a:t>n</a:t>
            </a:r>
            <a:r>
              <a:rPr b="0" lang="en-GB" sz="1000" spc="-1" strike="noStrike">
                <a:latin typeface="Arial"/>
              </a:rPr>
              <a:t> ]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77" name="TextShape 25"/>
          <p:cNvSpPr txBox="1"/>
          <p:nvPr/>
        </p:nvSpPr>
        <p:spPr>
          <a:xfrm>
            <a:off x="3240000" y="3915000"/>
            <a:ext cx="216000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i="1" lang="en-GB" sz="1200" spc="-1" strike="noStrike">
                <a:latin typeface="Arial"/>
              </a:rPr>
              <a:t>*</a:t>
            </a:r>
            <a:r>
              <a:rPr b="0" i="1" lang="en-GB" sz="1200" spc="-1" strike="noStrike">
                <a:latin typeface="Arial"/>
              </a:rPr>
              <a:t> Intel Compiler succeeds in parallelizing 812 loops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78" name="CustomShape 26"/>
          <p:cNvSpPr/>
          <p:nvPr/>
        </p:nvSpPr>
        <p:spPr>
          <a:xfrm>
            <a:off x="5472000" y="244836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27"/>
          <p:cNvSpPr/>
          <p:nvPr/>
        </p:nvSpPr>
        <p:spPr>
          <a:xfrm>
            <a:off x="7992000" y="2448000"/>
            <a:ext cx="576000" cy="432000"/>
          </a:xfrm>
          <a:custGeom>
            <a:avLst/>
            <a:gdLst/>
            <a:ahLst/>
            <a:rect l="0" t="0" r="r" b="b"/>
            <a:pathLst>
              <a:path w="1601" h="1202">
                <a:moveTo>
                  <a:pt x="0" y="263"/>
                </a:moveTo>
                <a:lnTo>
                  <a:pt x="674" y="263"/>
                </a:lnTo>
                <a:lnTo>
                  <a:pt x="674" y="0"/>
                </a:lnTo>
                <a:lnTo>
                  <a:pt x="1600" y="600"/>
                </a:lnTo>
                <a:lnTo>
                  <a:pt x="674" y="1201"/>
                </a:lnTo>
                <a:lnTo>
                  <a:pt x="674" y="937"/>
                </a:lnTo>
                <a:lnTo>
                  <a:pt x="0" y="937"/>
                </a:lnTo>
                <a:lnTo>
                  <a:pt x="0" y="263"/>
                </a:lnTo>
              </a:path>
            </a:pathLst>
          </a:custGeom>
          <a:solidFill>
            <a:srgbClr val="dee6ef">
              <a:alpha val="50000"/>
            </a:srgbClr>
          </a:solidFill>
          <a:ln w="126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TextShape 28"/>
          <p:cNvSpPr txBox="1"/>
          <p:nvPr/>
        </p:nvSpPr>
        <p:spPr>
          <a:xfrm>
            <a:off x="8568000" y="2304000"/>
            <a:ext cx="151200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GB" sz="1400" spc="-1" strike="noStrike">
                <a:solidFill>
                  <a:srgbClr val="00a933"/>
                </a:solidFill>
                <a:latin typeface="Arial"/>
              </a:rPr>
              <a:t>Loop Parallelizability Probability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81" name="TextShape 29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189600" y="1722240"/>
            <a:ext cx="1195920" cy="9896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178800" y="2412000"/>
            <a:ext cx="1141200" cy="40752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0" y="1368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Problem Statement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2952000" y="864000"/>
            <a:ext cx="1584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NAS Parallel Benchmarks (NPB)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357200" y="4275000"/>
            <a:ext cx="685440" cy="6001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555200" y="3431880"/>
            <a:ext cx="1458000" cy="16002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1625400" y="3431880"/>
            <a:ext cx="891720" cy="900000"/>
          </a:xfrm>
          <a:prstGeom prst="rect">
            <a:avLst/>
          </a:prstGeom>
          <a:ln>
            <a:noFill/>
          </a:ln>
        </p:spPr>
      </p:pic>
      <p:sp>
        <p:nvSpPr>
          <p:cNvPr id="139" name="TextShape 3"/>
          <p:cNvSpPr txBox="1"/>
          <p:nvPr/>
        </p:nvSpPr>
        <p:spPr>
          <a:xfrm>
            <a:off x="3024000" y="3423960"/>
            <a:ext cx="5472000" cy="16002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txBody>
          <a:bodyPr lIns="18720" rIns="18720" tIns="18720" bIns="18720" anchor="ctr">
            <a:spAutoFit/>
          </a:bodyPr>
          <a:p>
            <a:pPr algn="ctr"/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Programmer still plays the major role </a:t>
            </a:r>
            <a:br/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in the hard task of software parallelization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TextShape 5"/>
          <p:cNvSpPr txBox="1"/>
          <p:nvPr/>
        </p:nvSpPr>
        <p:spPr>
          <a:xfrm>
            <a:off x="4608000" y="1224000"/>
            <a:ext cx="2808000" cy="1305720"/>
          </a:xfrm>
          <a:prstGeom prst="rect">
            <a:avLst/>
          </a:prstGeom>
          <a:noFill/>
          <a:ln w="38160">
            <a:solidFill>
              <a:srgbClr val="004586"/>
            </a:solidFill>
            <a:round/>
          </a:ln>
        </p:spPr>
        <p:txBody>
          <a:bodyPr lIns="108720" rIns="108720" tIns="63720" bIns="6372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latin typeface="Arial"/>
                <a:ea typeface="Noto Sans CJK SC"/>
              </a:rPr>
              <a:t>Parallelization Speedup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800" spc="-1" strike="noStrike">
                <a:latin typeface="Arial"/>
                <a:ea typeface="Noto Sans CJK SC"/>
              </a:rPr>
              <a:t>(Gmean)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1800" spc="-1" strike="noStrike">
                <a:latin typeface="Arial"/>
                <a:ea typeface="Noto Sans CJK SC"/>
              </a:rPr>
              <a:t>Manual: </a:t>
            </a:r>
            <a:r>
              <a:rPr b="1" lang="en-GB" sz="1800" spc="-1" strike="noStrike">
                <a:latin typeface="Arial"/>
                <a:ea typeface="Noto Sans CJK SC"/>
              </a:rPr>
              <a:t>1.73x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1800" spc="-1" strike="noStrike">
                <a:latin typeface="Arial"/>
                <a:ea typeface="Noto Sans CJK SC"/>
              </a:rPr>
              <a:t>Automatic: </a:t>
            </a:r>
            <a:r>
              <a:rPr b="1" lang="en-GB" sz="1800" spc="-1" strike="noStrike">
                <a:latin typeface="Arial"/>
                <a:ea typeface="Noto Sans CJK SC"/>
              </a:rPr>
              <a:t>0.79x</a:t>
            </a:r>
            <a:r>
              <a:rPr b="1" lang="en-GB" sz="1800" spc="-1" strike="noStrike">
                <a:latin typeface="Arial"/>
                <a:ea typeface="Noto Sans CJK SC"/>
              </a:rPr>
              <a:t> - </a:t>
            </a:r>
            <a:r>
              <a:rPr b="1" lang="en-GB" sz="1800" spc="-1" strike="noStrike">
                <a:latin typeface="Arial"/>
                <a:ea typeface="Noto Sans CJK SC"/>
              </a:rPr>
              <a:t>1.10x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9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TextShape 8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7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8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9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5594760" y="1584000"/>
            <a:ext cx="3240000" cy="576000"/>
          </a:xfrm>
          <a:prstGeom prst="wedgeEllipseCallout">
            <a:avLst>
              <a:gd name="adj1" fmla="val -36902"/>
              <a:gd name="adj2" fmla="val 71671"/>
            </a:avLst>
          </a:prstGeom>
          <a:solidFill>
            <a:srgbClr val="ffffd7">
              <a:alpha val="50000"/>
            </a:srgbClr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2200" spc="-1" strike="noStrike">
                <a:latin typeface="Arial"/>
              </a:rPr>
              <a:t>Where </a:t>
            </a:r>
            <a:r>
              <a:rPr b="0" lang="en-GB" sz="2200" spc="-1" strike="noStrike">
                <a:latin typeface="Arial"/>
              </a:rPr>
              <a:t>Should </a:t>
            </a:r>
            <a:r>
              <a:rPr b="0" lang="en-GB" sz="2200" spc="-1" strike="noStrike">
                <a:latin typeface="Arial"/>
              </a:rPr>
              <a:t>I Start?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TextShape 9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60000" y="720000"/>
            <a:ext cx="3096000" cy="46080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0" i="1" lang="en-GB" sz="1400" spc="-1" strike="noStrike">
                <a:latin typeface="Arial"/>
              </a:rPr>
              <a:t>Source Code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0" y="0"/>
            <a:ext cx="10080000" cy="49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GB" sz="2400" spc="-1" strike="noStrike">
                <a:latin typeface="Arial"/>
              </a:rPr>
              <a:t>Manual Parallelization: Where Should I Start?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400000" y="2304000"/>
            <a:ext cx="1058760" cy="11520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50760" y="2304000"/>
            <a:ext cx="648000" cy="648000"/>
          </a:xfrm>
          <a:prstGeom prst="rect">
            <a:avLst/>
          </a:prstGeom>
          <a:ln>
            <a:noFill/>
          </a:ln>
        </p:spPr>
      </p:pic>
      <p:sp>
        <p:nvSpPr>
          <p:cNvPr id="167" name="TextShape 3"/>
          <p:cNvSpPr txBox="1"/>
          <p:nvPr/>
        </p:nvSpPr>
        <p:spPr>
          <a:xfrm>
            <a:off x="648000" y="1139760"/>
            <a:ext cx="1584000" cy="94824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0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i=0; 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432000" y="2219760"/>
            <a:ext cx="1944000" cy="110160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1</a:t>
            </a:r>
            <a:r>
              <a:rPr b="0" i="1" lang="en-GB" sz="1400" spc="-1" strike="noStrike">
                <a:latin typeface="Arial"/>
              </a:rPr>
              <a:t>: 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j=0; j&lt;n;…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9" name="TextShape 5"/>
          <p:cNvSpPr txBox="1"/>
          <p:nvPr/>
        </p:nvSpPr>
        <p:spPr>
          <a:xfrm>
            <a:off x="720000" y="3768120"/>
            <a:ext cx="2520000" cy="1343880"/>
          </a:xfrm>
          <a:prstGeom prst="rect">
            <a:avLst/>
          </a:prstGeom>
          <a:solidFill>
            <a:srgbClr val="eeeeee">
              <a:alpha val="50000"/>
            </a:srgbClr>
          </a:solidFill>
          <a:ln w="12600">
            <a:solidFill>
              <a:srgbClr val="000000"/>
            </a:solidFill>
            <a:custDash>
              <a:ds d="500000" sp="500000"/>
            </a:custDash>
            <a:round/>
          </a:ln>
        </p:spPr>
        <p:txBody>
          <a:bodyPr lIns="96120" rIns="96120" tIns="51120" bIns="51120">
            <a:spAutoFit/>
          </a:bodyPr>
          <a:p>
            <a:r>
              <a:rPr b="0" i="1" lang="en-GB" sz="1400" spc="-1" strike="noStrike">
                <a:latin typeface="Arial"/>
              </a:rPr>
              <a:t>L</a:t>
            </a:r>
            <a:r>
              <a:rPr b="0" i="1" lang="en-GB" sz="1400" spc="-1" strike="noStrike" baseline="-33000">
                <a:latin typeface="Arial"/>
              </a:rPr>
              <a:t>n</a:t>
            </a:r>
            <a:r>
              <a:rPr b="0" i="1" lang="en-GB" sz="1400" spc="-1" strike="noStrike">
                <a:latin typeface="Arial"/>
              </a:rPr>
              <a:t>: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for (int m=0;…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for (int k=m; k&lt;n;… ) {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...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	</a:t>
            </a:r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  <a:p>
            <a:r>
              <a:rPr b="1" lang="en-GB" sz="1400" spc="-1" strike="noStrike">
                <a:latin typeface="Arial"/>
              </a:rPr>
              <a:t>}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0" name="TextShape 6"/>
          <p:cNvSpPr txBox="1"/>
          <p:nvPr/>
        </p:nvSpPr>
        <p:spPr>
          <a:xfrm>
            <a:off x="720000" y="33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4032000" y="2664000"/>
            <a:ext cx="864000" cy="504000"/>
          </a:xfrm>
          <a:custGeom>
            <a:avLst/>
            <a:gdLst/>
            <a:ahLst/>
            <a:rect l="0" t="0" r="r" b="b"/>
            <a:pathLst>
              <a:path w="2402" h="1401">
                <a:moveTo>
                  <a:pt x="0" y="350"/>
                </a:moveTo>
                <a:lnTo>
                  <a:pt x="1055" y="350"/>
                </a:lnTo>
                <a:lnTo>
                  <a:pt x="1055" y="0"/>
                </a:lnTo>
                <a:lnTo>
                  <a:pt x="2401" y="700"/>
                </a:lnTo>
                <a:lnTo>
                  <a:pt x="1055" y="1400"/>
                </a:lnTo>
                <a:lnTo>
                  <a:pt x="1055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dee6ef">
              <a:alpha val="50000"/>
            </a:srgbClr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Shape 8"/>
          <p:cNvSpPr txBox="1"/>
          <p:nvPr/>
        </p:nvSpPr>
        <p:spPr>
          <a:xfrm>
            <a:off x="7200000" y="1512000"/>
            <a:ext cx="180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i="1" lang="en-GB" sz="1800" spc="-1" strike="noStrike">
                <a:latin typeface="Arial"/>
              </a:rPr>
              <a:t>Source Order</a:t>
            </a:r>
            <a:endParaRPr b="0" lang="en-GB" sz="1800" spc="-1" strike="noStrike">
              <a:latin typeface="Arial"/>
            </a:endParaRPr>
          </a:p>
          <a:p>
            <a:pPr algn="ctr"/>
            <a:r>
              <a:rPr b="0" i="1" lang="en-GB" sz="1800" spc="-1" strike="noStrike">
                <a:latin typeface="Arial"/>
              </a:rPr>
              <a:t>L</a:t>
            </a:r>
            <a:r>
              <a:rPr b="0" i="1" lang="en-GB" sz="1800" spc="-1" strike="noStrike" baseline="-33000">
                <a:latin typeface="Arial"/>
              </a:rPr>
              <a:t>0</a:t>
            </a:r>
            <a:r>
              <a:rPr b="0" i="1" lang="en-GB" sz="1800" spc="-1" strike="noStrike">
                <a:latin typeface="Arial"/>
              </a:rPr>
              <a:t>, L</a:t>
            </a:r>
            <a:r>
              <a:rPr b="0" i="1" lang="en-GB" sz="1800" spc="-1" strike="noStrike" baseline="-33000">
                <a:latin typeface="Arial"/>
              </a:rPr>
              <a:t>1</a:t>
            </a:r>
            <a:r>
              <a:rPr b="0" i="1" lang="en-GB" sz="1800" spc="-1" strike="noStrike">
                <a:latin typeface="Arial"/>
              </a:rPr>
              <a:t>, … , L</a:t>
            </a:r>
            <a:r>
              <a:rPr b="0" i="1" lang="en-GB" sz="1800" spc="-1" strike="noStrike" baseline="-33000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TextShape 9"/>
          <p:cNvSpPr txBox="1"/>
          <p:nvPr/>
        </p:nvSpPr>
        <p:spPr>
          <a:xfrm>
            <a:off x="6696000" y="936000"/>
            <a:ext cx="2880000" cy="358560"/>
          </a:xfrm>
          <a:prstGeom prst="rect">
            <a:avLst/>
          </a:prstGeom>
          <a:noFill/>
          <a:ln w="12600">
            <a:solidFill>
              <a:srgbClr val="2a6099"/>
            </a:solidFill>
            <a:round/>
          </a:ln>
        </p:spPr>
        <p:txBody>
          <a:bodyPr lIns="96120" rIns="96120" tIns="51120" bIns="51120">
            <a:spAutoFit/>
          </a:bodyPr>
          <a:p>
            <a:pPr algn="ctr"/>
            <a:r>
              <a:rPr b="1" lang="en-GB" sz="1800" spc="-1" strike="noStrike">
                <a:latin typeface="Arial"/>
              </a:rPr>
              <a:t>Program Loop Rankings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TextShape 10"/>
          <p:cNvSpPr txBox="1"/>
          <p:nvPr/>
        </p:nvSpPr>
        <p:spPr>
          <a:xfrm>
            <a:off x="9720000" y="532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0" lang="en-GB" sz="1800" spc="-1" strike="noStrike">
                <a:latin typeface="Arial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10593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2019-09-30T18:48:29Z</dcterms:created>
  <dc:creator/>
  <dc:description/>
  <dc:language>en-GB</dc:language>
  <cp:lastModifiedBy/>
  <dcterms:modified xsi:type="dcterms:W3CDTF">2019-10-18T18:13:16Z</dcterms:modified>
  <cp:revision>388</cp:revision>
  <dc:subject/>
  <dc:title/>
</cp:coreProperties>
</file>